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howSpecialPlsOnTitleSld="0" strictFirstAndLastChars="0" saveSubsetFonts="1" autoCompressPictures="0">
  <p:sldMasterIdLst>
    <p:sldMasterId id="2147483649" r:id="rId1"/>
  </p:sldMasterIdLst>
  <p:notesMasterIdLst>
    <p:notesMasterId r:id="rId56"/>
  </p:notesMasterIdLst>
  <p:handoutMasterIdLst>
    <p:handoutMasterId r:id="rId57"/>
  </p:handoutMasterIdLst>
  <p:sldIdLst>
    <p:sldId id="327" r:id="rId2"/>
    <p:sldId id="339" r:id="rId3"/>
    <p:sldId id="609" r:id="rId4"/>
    <p:sldId id="338" r:id="rId5"/>
    <p:sldId id="1310" r:id="rId6"/>
    <p:sldId id="342" r:id="rId7"/>
    <p:sldId id="336" r:id="rId8"/>
    <p:sldId id="333" r:id="rId9"/>
    <p:sldId id="337" r:id="rId10"/>
    <p:sldId id="341" r:id="rId11"/>
    <p:sldId id="343" r:id="rId12"/>
    <p:sldId id="1294" r:id="rId13"/>
    <p:sldId id="1295" r:id="rId14"/>
    <p:sldId id="1296" r:id="rId15"/>
    <p:sldId id="1297" r:id="rId16"/>
    <p:sldId id="1325" r:id="rId17"/>
    <p:sldId id="1298" r:id="rId18"/>
    <p:sldId id="346" r:id="rId19"/>
    <p:sldId id="357" r:id="rId20"/>
    <p:sldId id="1299" r:id="rId21"/>
    <p:sldId id="1301" r:id="rId22"/>
    <p:sldId id="347" r:id="rId23"/>
    <p:sldId id="1302" r:id="rId24"/>
    <p:sldId id="1326" r:id="rId25"/>
    <p:sldId id="348" r:id="rId26"/>
    <p:sldId id="1303" r:id="rId27"/>
    <p:sldId id="1305" r:id="rId28"/>
    <p:sldId id="546" r:id="rId29"/>
    <p:sldId id="547" r:id="rId30"/>
    <p:sldId id="549" r:id="rId31"/>
    <p:sldId id="349" r:id="rId32"/>
    <p:sldId id="1306" r:id="rId33"/>
    <p:sldId id="350" r:id="rId34"/>
    <p:sldId id="1307" r:id="rId35"/>
    <p:sldId id="1308" r:id="rId36"/>
    <p:sldId id="352" r:id="rId37"/>
    <p:sldId id="354" r:id="rId38"/>
    <p:sldId id="1315" r:id="rId39"/>
    <p:sldId id="355" r:id="rId40"/>
    <p:sldId id="1316" r:id="rId41"/>
    <p:sldId id="1317" r:id="rId42"/>
    <p:sldId id="1318" r:id="rId43"/>
    <p:sldId id="1319" r:id="rId44"/>
    <p:sldId id="1321" r:id="rId45"/>
    <p:sldId id="351" r:id="rId46"/>
    <p:sldId id="1320" r:id="rId47"/>
    <p:sldId id="353" r:id="rId48"/>
    <p:sldId id="1324" r:id="rId49"/>
    <p:sldId id="1322" r:id="rId50"/>
    <p:sldId id="356" r:id="rId51"/>
    <p:sldId id="1311" r:id="rId52"/>
    <p:sldId id="1312" r:id="rId53"/>
    <p:sldId id="1313" r:id="rId54"/>
    <p:sldId id="316" r:id="rId55"/>
  </p:sldIdLst>
  <p:sldSz cx="17340263" cy="9753600"/>
  <p:notesSz cx="6858000" cy="9144000"/>
  <p:defaultTextStyle>
    <a:defPPr>
      <a:defRPr lang="en-US"/>
    </a:defPPr>
    <a:lvl1pPr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1pPr>
    <a:lvl2pPr marL="457200" indent="-2286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2pPr>
    <a:lvl3pPr marL="914400" indent="-4572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3pPr>
    <a:lvl4pPr marL="1371600" indent="-6858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4pPr>
    <a:lvl5pPr marL="1828800" indent="-914400" algn="ctr" defTabSz="584200" rtl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5pPr>
    <a:lvl6pPr marL="2286000" algn="l" defTabSz="457200" rtl="0" eaLnBrk="1" latinLnBrk="0" hangingPunct="1">
      <a:defRPr sz="36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6pPr>
    <a:lvl7pPr marL="2743200" algn="l" defTabSz="457200" rtl="0" eaLnBrk="1" latinLnBrk="0" hangingPunct="1">
      <a:defRPr sz="36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7pPr>
    <a:lvl8pPr marL="3200400" algn="l" defTabSz="457200" rtl="0" eaLnBrk="1" latinLnBrk="0" hangingPunct="1">
      <a:defRPr sz="36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8pPr>
    <a:lvl9pPr marL="3657600" algn="l" defTabSz="457200" rtl="0" eaLnBrk="1" latinLnBrk="0" hangingPunct="1">
      <a:defRPr sz="3600" kern="1200">
        <a:solidFill>
          <a:srgbClr val="000000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an Akoglu" initials="LA" lastIdx="1" clrIdx="0">
    <p:extLst>
      <p:ext uri="{19B8F6BF-5375-455C-9EA6-DF929625EA0E}">
        <p15:presenceInfo xmlns:p15="http://schemas.microsoft.com/office/powerpoint/2012/main" userId="S::lakoglu@andrew.cmu.edu::3e060b0c-c02a-4e57-a320-31b1f9dde3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CF8"/>
    <a:srgbClr val="3253D4"/>
    <a:srgbClr val="A90000"/>
    <a:srgbClr val="E7D25F"/>
    <a:srgbClr val="1BB038"/>
    <a:srgbClr val="E7E766"/>
    <a:srgbClr val="87D04F"/>
    <a:srgbClr val="E7A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0"/>
    <p:restoredTop sz="93627"/>
  </p:normalViewPr>
  <p:slideViewPr>
    <p:cSldViewPr>
      <p:cViewPr varScale="1">
        <p:scale>
          <a:sx n="69" d="100"/>
          <a:sy n="69" d="100"/>
        </p:scale>
        <p:origin x="560" y="168"/>
      </p:cViewPr>
      <p:guideLst>
        <p:guide orient="horz" pos="3072"/>
        <p:guide pos="5462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9T15:08:00.090" idx="1">
    <p:pos x="10501" y="565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00B1A95-F029-5F48-B980-F5B8FC5B87C8}" type="datetimeFigureOut">
              <a:rPr lang="en-US"/>
              <a:pPr>
                <a:defRPr/>
              </a:pPr>
              <a:t>11/11/20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17012F-896B-8241-84C3-4E4A33604B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40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noProof="0">
                <a:sym typeface="Helvetica Neue" charset="0"/>
              </a:rPr>
              <a:t>Second level</a:t>
            </a:r>
          </a:p>
          <a:p>
            <a:pPr lvl="2"/>
            <a:r>
              <a:rPr lang="en-US" noProof="0">
                <a:sym typeface="Helvetica Neue" charset="0"/>
              </a:rPr>
              <a:t>Third level</a:t>
            </a:r>
          </a:p>
          <a:p>
            <a:pPr lvl="3"/>
            <a:r>
              <a:rPr lang="en-US" noProof="0">
                <a:sym typeface="Helvetica Neue" charset="0"/>
              </a:rPr>
              <a:t>Fourth level</a:t>
            </a:r>
          </a:p>
          <a:p>
            <a:pPr lvl="4"/>
            <a:r>
              <a:rPr lang="en-US" noProof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9431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ＭＳ Ｐゴシック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Anomalies are those instances that deviate significantly from the rest of the sample population.</a:t>
            </a:r>
            <a:br>
              <a:rPr lang="en-US" dirty="0"/>
            </a:br>
            <a:r>
              <a:rPr lang="en-US" dirty="0"/>
              <a:t>             In many scenarios, including in this picture, anomalies signal faults in a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36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analogies: global, local, collective</a:t>
            </a:r>
          </a:p>
        </p:txBody>
      </p:sp>
    </p:spTree>
    <p:extLst>
      <p:ext uri="{BB962C8B-B14F-4D97-AF65-F5344CB8AC3E}">
        <p14:creationId xmlns:p14="http://schemas.microsoft.com/office/powerpoint/2010/main" val="1653631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130450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234294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1213070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 words such as </a:t>
            </a:r>
            <a:r>
              <a:rPr lang="en-US" dirty="0" err="1"/>
              <a:t>eRiposte</a:t>
            </a:r>
            <a:r>
              <a:rPr lang="en-US" dirty="0"/>
              <a:t>, an active liberal blogger, peacenik, a term for an anti-war activist, and most strongly </a:t>
            </a:r>
            <a:r>
              <a:rPr lang="en-US" dirty="0" err="1"/>
              <a:t>Waas</a:t>
            </a:r>
            <a:r>
              <a:rPr lang="en-US" dirty="0"/>
              <a:t>. Murray </a:t>
            </a:r>
            <a:r>
              <a:rPr lang="en-US" dirty="0" err="1"/>
              <a:t>Waas</a:t>
            </a:r>
            <a:r>
              <a:rPr lang="en-US" dirty="0"/>
              <a:t> was an independent journalist praised for his investigative journalism of the Bush administration.8 The focused community outlier for this group is David Sirota, a well-connected liberal blogger who did not explicitly mention </a:t>
            </a:r>
            <a:r>
              <a:rPr lang="en-US" dirty="0" err="1"/>
              <a:t>Waas</a:t>
            </a:r>
            <a:r>
              <a:rPr lang="en-US" dirty="0"/>
              <a:t>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1577783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225020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analogies: global, local, collective</a:t>
            </a:r>
          </a:p>
        </p:txBody>
      </p:sp>
    </p:spTree>
    <p:extLst>
      <p:ext uri="{BB962C8B-B14F-4D97-AF65-F5344CB8AC3E}">
        <p14:creationId xmlns:p14="http://schemas.microsoft.com/office/powerpoint/2010/main" val="330819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2416678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3704484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58079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Many formalisms already exist. (Point cloud: Global, Local, Collective) </a:t>
            </a:r>
            <a:r>
              <a:rPr lang="en-US" sz="2400" dirty="0">
                <a:sym typeface="Wingdings" pitchFamily="2" charset="2"/>
              </a:rPr>
              <a:t> General-purpose methods</a:t>
            </a:r>
          </a:p>
          <a:p>
            <a:r>
              <a:rPr lang="en-US" sz="2400" dirty="0"/>
              <a:t>Real-world is a bit more messy, b/c data is not always  </a:t>
            </a:r>
            <a:r>
              <a:rPr lang="en-US" sz="2400" dirty="0">
                <a:sym typeface="Wingdings" pitchFamily="2" charset="2"/>
              </a:rPr>
              <a:t> Specialized methods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“We heard that you work on anomaly detection”. </a:t>
            </a:r>
          </a:p>
          <a:p>
            <a:r>
              <a:rPr lang="en-US" sz="2400" dirty="0">
                <a:sym typeface="Wingdings" pitchFamily="2" charset="2"/>
              </a:rPr>
              <a:t> Yes, I am very excited. Tell me more.</a:t>
            </a:r>
          </a:p>
          <a:p>
            <a:endParaRPr lang="en-US" sz="2400" dirty="0"/>
          </a:p>
          <a:p>
            <a:r>
              <a:rPr lang="en-US" sz="2400" dirty="0"/>
              <a:t>“We have lots of data, and we want to find anomalies in it.”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Wait, wait, tell me what your REAL PROBLEMS are. Why you want to detect anomalies? What do you consider an anomaly?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r>
              <a:rPr lang="en-US" sz="2400" dirty="0"/>
              <a:t>So as simple as : Given &lt;DATA&gt;, find &lt;ANOMALIES&gt; BUT TOO INFORMAL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e.g. :     Accounting : Given millions of transactions, find abnormalities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“We want to find errors, inefficiencies, and malfeasance, we want to save $$$ and we want you to find those.”</a:t>
            </a:r>
          </a:p>
          <a:p>
            <a:pPr marL="342900" marR="0" lvl="0" indent="-34290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sz="2400" dirty="0">
                <a:sym typeface="Wingdings" pitchFamily="2" charset="2"/>
              </a:rPr>
              <a:t>OK…</a:t>
            </a:r>
          </a:p>
          <a:p>
            <a:pPr marL="342900" marR="0" lvl="0" indent="-34290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endParaRPr lang="en-US" sz="2400" dirty="0"/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“BTW we don’t want too many false positives. Also, data comes in as a stream. ….”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Given &lt;DATA&gt;, find &lt;ANOMALIES&gt; subject to &lt;CONSTRAINTS&gt; 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/>
              <a:t>OK OK what &lt;DATA&gt; do you have 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0535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kern="1200" dirty="0">
              <a:solidFill>
                <a:srgbClr val="000000"/>
              </a:solidFill>
              <a:effectLst/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630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&lt;&lt;TR&gt;&gt;: There are other ways to define collective anomalies.</a:t>
            </a:r>
            <a:b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</a:br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We saw that in social networks context, well-behaved communities are expected to be dense.</a:t>
            </a:r>
            <a:b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</a:br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In other contexts, “too </a:t>
            </a:r>
            <a:r>
              <a:rPr lang="en-US" sz="2200" kern="1200" dirty="0" err="1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dense”ly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 connected groups may be indicative of fraud.</a:t>
            </a:r>
          </a:p>
        </p:txBody>
      </p:sp>
    </p:spTree>
    <p:extLst>
      <p:ext uri="{BB962C8B-B14F-4D97-AF65-F5344CB8AC3E}">
        <p14:creationId xmlns:p14="http://schemas.microsoft.com/office/powerpoint/2010/main" val="3451763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89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 far we talked about general-purpose methods for graph anomaly detection; drawing analogies to outlier types in point-cloud data.</a:t>
            </a:r>
          </a:p>
          <a:p>
            <a:r>
              <a:rPr lang="en-US" dirty="0"/>
              <a:t>Next, we move closer to SPECIFIC real-world problems, where I will illustrate how those can be formalized into graph-based problems.</a:t>
            </a:r>
          </a:p>
        </p:txBody>
      </p:sp>
    </p:spTree>
    <p:extLst>
      <p:ext uri="{BB962C8B-B14F-4D97-AF65-F5344CB8AC3E}">
        <p14:creationId xmlns:p14="http://schemas.microsoft.com/office/powerpoint/2010/main" val="3094005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1165277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2963829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see any graphs here yet…</a:t>
            </a:r>
          </a:p>
        </p:txBody>
      </p:sp>
    </p:spTree>
    <p:extLst>
      <p:ext uri="{BB962C8B-B14F-4D97-AF65-F5344CB8AC3E}">
        <p14:creationId xmlns:p14="http://schemas.microsoft.com/office/powerpoint/2010/main" val="534266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see any graphs here yet…</a:t>
            </a:r>
          </a:p>
        </p:txBody>
      </p:sp>
    </p:spTree>
    <p:extLst>
      <p:ext uri="{BB962C8B-B14F-4D97-AF65-F5344CB8AC3E}">
        <p14:creationId xmlns:p14="http://schemas.microsoft.com/office/powerpoint/2010/main" val="450920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see any graphs here yet…</a:t>
            </a:r>
          </a:p>
        </p:txBody>
      </p:sp>
    </p:spTree>
    <p:extLst>
      <p:ext uri="{BB962C8B-B14F-4D97-AF65-F5344CB8AC3E}">
        <p14:creationId xmlns:p14="http://schemas.microsoft.com/office/powerpoint/2010/main" val="319096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281643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Many formalisms already exist. (Point cloud: Global, Local, Collective) </a:t>
            </a:r>
            <a:r>
              <a:rPr lang="en-US" sz="2400" dirty="0">
                <a:sym typeface="Wingdings" pitchFamily="2" charset="2"/>
              </a:rPr>
              <a:t> General-purpose methods</a:t>
            </a:r>
          </a:p>
          <a:p>
            <a:r>
              <a:rPr lang="en-US" sz="2400" dirty="0"/>
              <a:t>Real-world is a bit more messy, b/c data is not always  </a:t>
            </a:r>
            <a:r>
              <a:rPr lang="en-US" sz="2400" dirty="0">
                <a:sym typeface="Wingdings" pitchFamily="2" charset="2"/>
              </a:rPr>
              <a:t> Specialized methods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“We heard that you work on anomaly detection”. </a:t>
            </a:r>
          </a:p>
          <a:p>
            <a:r>
              <a:rPr lang="en-US" sz="2400" dirty="0">
                <a:sym typeface="Wingdings" pitchFamily="2" charset="2"/>
              </a:rPr>
              <a:t> Yes, I am very excited. Tell me more.</a:t>
            </a:r>
          </a:p>
          <a:p>
            <a:endParaRPr lang="en-US" sz="2400" dirty="0"/>
          </a:p>
          <a:p>
            <a:r>
              <a:rPr lang="en-US" sz="2400" dirty="0"/>
              <a:t>“We have lots of data, and we want to find anomalies in it.”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Wait, wait, tell me what your REAL PROBLEMS are. Why you want to detect anomalies? What do you consider an anomaly?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r>
              <a:rPr lang="en-US" sz="2400" dirty="0"/>
              <a:t>So as simple as : Given &lt;DATA&gt;, find &lt;ANOMALIES&gt; BUT TOO INFORMAL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e.g. :     Accounting : Given millions of transactions, find abnormalities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“We want to find errors, inefficiencies, and malfeasance, we want to save $$$ and we want you to find those.”</a:t>
            </a:r>
          </a:p>
          <a:p>
            <a:pPr marL="342900" marR="0" lvl="0" indent="-34290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sz="2400" dirty="0">
                <a:sym typeface="Wingdings" pitchFamily="2" charset="2"/>
              </a:rPr>
              <a:t>OK…</a:t>
            </a:r>
          </a:p>
          <a:p>
            <a:pPr marL="342900" marR="0" lvl="0" indent="-34290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endParaRPr lang="en-US" sz="2400" dirty="0"/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“BTW we don’t want too many false positives. Also, data comes in as a stream. ….”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Given &lt;DATA&gt;, find &lt;ANOMALIES&gt; subject to &lt;CONSTRAINTS&gt; 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/>
              <a:t>OK OK what &lt;DATA&gt; do you have 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8721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Ties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624323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Ties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480555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Ties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7211680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57188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Many formalisms already exist. (Point cloud: Global, Local, Collective) </a:t>
            </a:r>
            <a:r>
              <a:rPr lang="en-US" sz="2400" dirty="0">
                <a:sym typeface="Wingdings" pitchFamily="2" charset="2"/>
              </a:rPr>
              <a:t> General-purpose methods</a:t>
            </a:r>
          </a:p>
          <a:p>
            <a:r>
              <a:rPr lang="en-US" sz="2400" dirty="0"/>
              <a:t>Real-world is a bit more messy, b/c data is not always  </a:t>
            </a:r>
            <a:r>
              <a:rPr lang="en-US" sz="2400" dirty="0">
                <a:sym typeface="Wingdings" pitchFamily="2" charset="2"/>
              </a:rPr>
              <a:t> Specialized methods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“We heard that you work on anomaly detection”. </a:t>
            </a:r>
          </a:p>
          <a:p>
            <a:r>
              <a:rPr lang="en-US" sz="2400" dirty="0">
                <a:sym typeface="Wingdings" pitchFamily="2" charset="2"/>
              </a:rPr>
              <a:t> Yes, I am very excited. Tell me more.</a:t>
            </a:r>
          </a:p>
          <a:p>
            <a:endParaRPr lang="en-US" sz="2400" dirty="0"/>
          </a:p>
          <a:p>
            <a:r>
              <a:rPr lang="en-US" sz="2400" dirty="0"/>
              <a:t>“We have lots of data, and we want to find anomalies in it.”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Wait, wait, tell me what your REAL PROBLEMS are. Why you want to detect anomalies? What do you consider an anomaly?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r>
              <a:rPr lang="en-US" sz="2400" dirty="0"/>
              <a:t>So as simple as : Given &lt;DATA&gt;, find &lt;ANOMALIES&gt; BUT TOO INFORMAL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e.g. :     Accounting : Given millions of transactions, find abnormalities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“We want to find errors, inefficiencies, and malfeasance, we want to save $$$ and we want you to find those.”</a:t>
            </a:r>
          </a:p>
          <a:p>
            <a:pPr marL="342900" marR="0" lvl="0" indent="-34290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sz="2400" dirty="0">
                <a:sym typeface="Wingdings" pitchFamily="2" charset="2"/>
              </a:rPr>
              <a:t>OK…</a:t>
            </a:r>
          </a:p>
          <a:p>
            <a:pPr marL="342900" marR="0" lvl="0" indent="-34290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endParaRPr lang="en-US" sz="2400" dirty="0"/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“BTW we don’t want too many false positives. Also, data comes in as a stream. ….”</a:t>
            </a:r>
          </a:p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Given &lt;DATA&gt;, find &lt;ANOMALIES&gt; subject to &lt;CONSTRAINTS&gt; 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/>
              <a:t>OK OK what &lt;DATA&gt; do you have 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3184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In many anomaly detection application/real-world scenarios, the underlying data is UNAVOIDABLY relational - GRAPH : NATURAL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(opportunistic and/or organized)</a:t>
            </a:r>
          </a:p>
          <a:p>
            <a:b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</a:br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EXAMPLES: among the ones I worked on and will talk about: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opinion fraud: review - organized 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accounting anomalies: transactions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tax fraud: company-employee 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among others:</a:t>
            </a:r>
          </a:p>
          <a:p>
            <a:r>
              <a:rPr lang="en-US" sz="2200" kern="1200" dirty="0" err="1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medicare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 physician-hospital - organized and opportunistic</a:t>
            </a:r>
          </a:p>
          <a:p>
            <a:b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</a:br>
            <a:endParaRPr lang="en-US" sz="2200" kern="1200" dirty="0">
              <a:solidFill>
                <a:srgbClr val="000000"/>
              </a:solidFill>
              <a:effectLst/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  <a:p>
            <a:endParaRPr lang="en-US" sz="2200" kern="1200" dirty="0">
              <a:solidFill>
                <a:srgbClr val="000000"/>
              </a:solidFill>
              <a:effectLst/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41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Maybe blend this slide with the previous one: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MANY TUTORIALS on the subject (survey and tutorial/slides) - clickable links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Chawla &amp; Yan Liu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Alex </a:t>
            </a:r>
            <a:r>
              <a:rPr lang="en-US" sz="2200" kern="1200" dirty="0" err="1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Beutel</a:t>
            </a:r>
            <a:endParaRPr lang="en-US" sz="2200" kern="1200" dirty="0">
              <a:solidFill>
                <a:srgbClr val="000000"/>
              </a:solidFill>
              <a:effectLst/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Me </a:t>
            </a:r>
          </a:p>
          <a:p>
            <a:b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</a:br>
            <a:endParaRPr lang="en-US" sz="2200" kern="1200" dirty="0">
              <a:solidFill>
                <a:srgbClr val="000000"/>
              </a:solidFill>
              <a:effectLst/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9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1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IS IT A HARD PROBLEM?</a:t>
            </a:r>
          </a:p>
          <a:p>
            <a:endParaRPr lang="en-US" dirty="0"/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Challenges: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(1) Graph representation (e.g., Network heterogeneity), 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not all graphs are the same - node labels, node attributes, multi-edges, and edge weights (accounting)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how or whether or not to “fold” meta-data into the graph (e.g., user/restaurant characteristics, journal entry meta-data)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(2) Definition of anomaly (e.g., group anomalies -  and anomalous groups), and 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(1) above exacerbates the situation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(3) System-wise requirements (e.g., online/streaming and </a:t>
            </a:r>
            <a:r>
              <a:rPr lang="en-US" sz="2200" kern="1200" dirty="0" err="1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explainability:e.g</a:t>
            </a:r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. attribution).</a:t>
            </a: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     System Requirements - attribution , </a:t>
            </a:r>
            <a:r>
              <a:rPr lang="en-US" sz="2200" kern="1200" dirty="0" err="1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explainability</a:t>
            </a:r>
            <a:endParaRPr lang="en-US" sz="2200" kern="1200" dirty="0">
              <a:solidFill>
                <a:srgbClr val="000000"/>
              </a:solidFill>
              <a:effectLst/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  <a:p>
            <a: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    Adversarial, may want bounds (spectrum of resources-impact)</a:t>
            </a:r>
          </a:p>
          <a:p>
            <a:br>
              <a:rPr lang="en-US" sz="2200" kern="1200" dirty="0">
                <a:solidFill>
                  <a:srgbClr val="000000"/>
                </a:solidFill>
                <a:effectLst/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</a:br>
            <a:endParaRPr lang="en-US" sz="2200" kern="1200" dirty="0">
              <a:solidFill>
                <a:srgbClr val="000000"/>
              </a:solidFill>
              <a:effectLst/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7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analogies: global, local, collective</a:t>
            </a:r>
          </a:p>
        </p:txBody>
      </p:sp>
    </p:spTree>
    <p:extLst>
      <p:ext uri="{BB962C8B-B14F-4D97-AF65-F5344CB8AC3E}">
        <p14:creationId xmlns:p14="http://schemas.microsoft.com/office/powerpoint/2010/main" val="3591554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Clickable citation</a:t>
            </a:r>
          </a:p>
        </p:txBody>
      </p:sp>
    </p:spTree>
    <p:extLst>
      <p:ext uri="{BB962C8B-B14F-4D97-AF65-F5344CB8AC3E}">
        <p14:creationId xmlns:p14="http://schemas.microsoft.com/office/powerpoint/2010/main" val="21995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31" y="85725"/>
            <a:ext cx="16385369" cy="1285875"/>
          </a:xfrm>
          <a:prstGeom prst="rect">
            <a:avLst/>
          </a:prstGeom>
        </p:spPr>
        <p:txBody>
          <a:bodyPr vert="horz"/>
          <a:lstStyle>
            <a:lvl1pPr algn="l">
              <a:defRPr sz="7200" b="1" i="0">
                <a:latin typeface="Gill Sans MT"/>
                <a:cs typeface="Gill Sans M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30" y="1524000"/>
            <a:ext cx="16385370" cy="7543803"/>
          </a:xfrm>
          <a:prstGeom prst="rect">
            <a:avLst/>
          </a:prstGeom>
        </p:spPr>
        <p:txBody>
          <a:bodyPr vert="horz"/>
          <a:lstStyle>
            <a:lvl1pPr>
              <a:defRPr sz="4400">
                <a:latin typeface="Gill Sans"/>
                <a:cs typeface="Gill Sans"/>
              </a:defRPr>
            </a:lvl1pPr>
            <a:lvl2pPr>
              <a:defRPr sz="4000">
                <a:latin typeface="Gill Sans"/>
                <a:cs typeface="Gill Sans"/>
              </a:defRPr>
            </a:lvl2pPr>
            <a:lvl3pPr>
              <a:defRPr>
                <a:latin typeface="Gill Sans"/>
                <a:cs typeface="Gill Sans"/>
              </a:defRPr>
            </a:lvl3pPr>
            <a:lvl4pPr>
              <a:defRPr>
                <a:latin typeface="Gill Sans"/>
                <a:cs typeface="Gill Sans"/>
              </a:defRPr>
            </a:lvl4pPr>
            <a:lvl5pPr>
              <a:defRPr>
                <a:latin typeface="Gill Sans"/>
                <a:cs typeface="Gill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61A46-9704-F44C-88A2-A40A7D7CEA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6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60" y="390525"/>
            <a:ext cx="15604543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7860" y="2276478"/>
            <a:ext cx="15604543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4BC94-2928-8C4E-B4CA-4EE6D71DEC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9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71268" y="390528"/>
            <a:ext cx="3901135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7860" y="390528"/>
            <a:ext cx="11500202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2E20A-0FC1-0C40-BEFF-73514311EF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54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Heinz ppt background 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40263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7780338"/>
            <a:ext cx="17340263" cy="197326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>
              <a:defRPr/>
            </a:pPr>
            <a:endParaRPr lang="en-US" sz="3600"/>
          </a:p>
        </p:txBody>
      </p:sp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26" y="8004175"/>
            <a:ext cx="542950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330" y="7780338"/>
            <a:ext cx="3272621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8009" y="2492588"/>
            <a:ext cx="14920337" cy="1517227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 sz="6600" b="1" i="0">
                <a:solidFill>
                  <a:srgbClr val="FFFFFF"/>
                </a:solidFill>
                <a:latin typeface="Gill Sans MT"/>
                <a:cs typeface="Gill Sans M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22513" y="4551683"/>
            <a:ext cx="9248140" cy="1842347"/>
          </a:xfrm>
          <a:prstGeom prst="rect">
            <a:avLst/>
          </a:prstGeom>
        </p:spPr>
        <p:txBody>
          <a:bodyPr lIns="130046" tIns="65023" rIns="130046" bIns="65023"/>
          <a:lstStyle>
            <a:lvl1pPr marL="0" indent="0">
              <a:buFont typeface="Wingdings" pitchFamily="-110" charset="2"/>
              <a:buNone/>
              <a:defRPr sz="400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7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31" y="85725"/>
            <a:ext cx="16385369" cy="1285875"/>
          </a:xfrm>
          <a:prstGeom prst="rect">
            <a:avLst/>
          </a:prstGeom>
        </p:spPr>
        <p:txBody>
          <a:bodyPr vert="horz"/>
          <a:lstStyle>
            <a:lvl1pPr algn="l">
              <a:defRPr sz="7200" b="1" i="0">
                <a:latin typeface="Gill Sans MT"/>
                <a:cs typeface="Gill Sans M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61A46-9704-F44C-88A2-A40A7D7CEA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0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526" y="6267450"/>
            <a:ext cx="14738800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526" y="4133850"/>
            <a:ext cx="14738800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23" indent="0">
              <a:buNone/>
              <a:defRPr sz="1800"/>
            </a:lvl2pPr>
            <a:lvl3pPr marL="914446" indent="0">
              <a:buNone/>
              <a:defRPr sz="1600"/>
            </a:lvl3pPr>
            <a:lvl4pPr marL="1371668" indent="0">
              <a:buNone/>
              <a:defRPr sz="1400"/>
            </a:lvl4pPr>
            <a:lvl5pPr marL="1828892" indent="0">
              <a:buNone/>
              <a:defRPr sz="1400"/>
            </a:lvl5pPr>
            <a:lvl6pPr marL="2286114" indent="0">
              <a:buNone/>
              <a:defRPr sz="1400"/>
            </a:lvl6pPr>
            <a:lvl7pPr marL="2743337" indent="0">
              <a:buNone/>
              <a:defRPr sz="1400"/>
            </a:lvl7pPr>
            <a:lvl8pPr marL="3200560" indent="0">
              <a:buNone/>
              <a:defRPr sz="1400"/>
            </a:lvl8pPr>
            <a:lvl9pPr marL="365778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AFA63-3C4A-2E43-B5D3-89DACE07C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60" y="390525"/>
            <a:ext cx="15604543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7862" y="2276478"/>
            <a:ext cx="7700669" cy="6435725"/>
          </a:xfrm>
          <a:prstGeom prst="rect">
            <a:avLst/>
          </a:prstGeom>
        </p:spPr>
        <p:txBody>
          <a:bodyPr vert="horz"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1736" y="2276478"/>
            <a:ext cx="7700669" cy="6435725"/>
          </a:xfrm>
          <a:prstGeom prst="rect">
            <a:avLst/>
          </a:prstGeom>
        </p:spPr>
        <p:txBody>
          <a:bodyPr vert="horz"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EDD60-D436-FE41-BBA7-4F9C36ACC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0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60" y="390525"/>
            <a:ext cx="15604543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62" y="2182816"/>
            <a:ext cx="7660451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62" y="3092450"/>
            <a:ext cx="7660451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07722" y="2182816"/>
            <a:ext cx="766468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07722" y="3092450"/>
            <a:ext cx="766468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87A42-6772-524A-9691-C006E22BA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60" y="390525"/>
            <a:ext cx="15604543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7E09F-3641-0F44-B8D7-380CB815A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8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C7EDC-9237-D747-A04F-1A96C4E19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3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60" y="388941"/>
            <a:ext cx="5704592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9891" y="388938"/>
            <a:ext cx="969251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60" y="2041528"/>
            <a:ext cx="5704592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8" indent="0">
              <a:buNone/>
              <a:defRPr sz="900"/>
            </a:lvl4pPr>
            <a:lvl5pPr marL="1828892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FAED3-1173-2648-84CA-E85EF34A13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7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473" y="6827838"/>
            <a:ext cx="10403735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99473" y="871541"/>
            <a:ext cx="10403735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/>
            <a:endParaRPr lang="en-U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473" y="7634288"/>
            <a:ext cx="10403735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8" indent="0">
              <a:buNone/>
              <a:defRPr sz="900"/>
            </a:lvl4pPr>
            <a:lvl5pPr marL="1828892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3A0BC-B16B-7746-8F60-6EBB15A5F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7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solidFill>
                  <a:srgbClr val="53585F"/>
                </a:solidFill>
                <a:latin typeface="Gill Sans" charset="0"/>
                <a:cs typeface="Gill Sans" charset="0"/>
                <a:sym typeface="Gill Sans" charset="0"/>
              </a:defRPr>
            </a:lvl1pPr>
          </a:lstStyle>
          <a:p>
            <a:pPr>
              <a:defRPr/>
            </a:pPr>
            <a:fld id="{986F879B-B51B-8A46-B374-EDDEADF2A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6231731" y="9318784"/>
            <a:ext cx="4164290" cy="32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1800" dirty="0">
                <a:latin typeface="Gill Sans MT"/>
                <a:cs typeface="Gill Sans MT"/>
              </a:rPr>
              <a:t>L.  Akoglu</a:t>
            </a:r>
            <a:endParaRPr lang="en-US" sz="1800" dirty="0">
              <a:solidFill>
                <a:srgbClr val="53585F"/>
              </a:solidFill>
              <a:latin typeface="Gill Sans MT"/>
              <a:cs typeface="Gill Sans MT"/>
              <a:sym typeface="Gill Sans" charset="0"/>
            </a:endParaRPr>
          </a:p>
        </p:txBody>
      </p:sp>
      <p:pic>
        <p:nvPicPr>
          <p:cNvPr id="1030" name="Picture 8" descr="newww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675" y="9280680"/>
            <a:ext cx="2946657" cy="36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63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hdr="0" ftr="0" dt="0"/>
  <p:txStyles>
    <p:titleStyle>
      <a:lvl1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2pPr>
      <a:lvl3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3pPr>
      <a:lvl4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4pPr>
      <a:lvl5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5pPr>
      <a:lvl6pPr marL="457223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6pPr>
      <a:lvl7pPr marL="914446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7pPr>
      <a:lvl8pPr marL="1371668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8pPr>
      <a:lvl9pPr marL="1828892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ＭＳ Ｐゴシック" charset="0"/>
          <a:cs typeface="Helvetica Light" charset="0"/>
          <a:sym typeface="Helvetica Light" charset="0"/>
        </a:defRPr>
      </a:lvl9pPr>
    </p:titleStyle>
    <p:bodyStyle>
      <a:lvl1pPr marL="444522" indent="-444522" algn="l" defTabSz="584229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889045" indent="-444522" algn="l" defTabSz="584229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2pPr>
      <a:lvl3pPr marL="1333567" indent="-444522" algn="l" defTabSz="584229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3pPr>
      <a:lvl4pPr marL="1778089" indent="-444522" algn="l" defTabSz="584229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4pPr>
      <a:lvl5pPr marL="2222612" indent="-444522" algn="l" defTabSz="584229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5pPr>
      <a:lvl6pPr marL="2679834" indent="-444522" algn="l" defTabSz="584229" rtl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6pPr>
      <a:lvl7pPr marL="3137057" indent="-444522" algn="l" defTabSz="584229" rtl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7pPr>
      <a:lvl8pPr marL="3594280" indent="-444522" algn="l" defTabSz="584229" rtl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8pPr>
      <a:lvl9pPr marL="4051502" indent="-444522" algn="l" defTabSz="584229" rtl="0" fontAlgn="base" hangingPunct="0">
        <a:spcBef>
          <a:spcPts val="4200"/>
        </a:spcBef>
        <a:spcAft>
          <a:spcPct val="0"/>
        </a:spcAft>
        <a:buSzPct val="75000"/>
        <a:buChar char="•"/>
        <a:defRPr sz="3600">
          <a:solidFill>
            <a:srgbClr val="000000"/>
          </a:solidFill>
          <a:latin typeface="+mn-lt"/>
          <a:ea typeface="Helvetica Light" charset="0"/>
          <a:cs typeface="+mn-cs"/>
          <a:sym typeface="Helvetica Light" charset="0"/>
        </a:defRPr>
      </a:lvl9pPr>
    </p:bodyStyle>
    <p:otherStyle>
      <a:defPPr>
        <a:defRPr lang="en-US"/>
      </a:defPPr>
      <a:lvl1pPr marL="0" algn="l" defTabSz="457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457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457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457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457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457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457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457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4572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gust_Landmess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2.emf"/><Relationship Id="rId18" Type="http://schemas.openxmlformats.org/officeDocument/2006/relationships/image" Target="../media/image97.emf"/><Relationship Id="rId3" Type="http://schemas.openxmlformats.org/officeDocument/2006/relationships/image" Target="../media/image82.emf"/><Relationship Id="rId21" Type="http://schemas.openxmlformats.org/officeDocument/2006/relationships/image" Target="../media/image100.emf"/><Relationship Id="rId7" Type="http://schemas.openxmlformats.org/officeDocument/2006/relationships/image" Target="../media/image86.emf"/><Relationship Id="rId12" Type="http://schemas.openxmlformats.org/officeDocument/2006/relationships/image" Target="../media/image91.emf"/><Relationship Id="rId17" Type="http://schemas.openxmlformats.org/officeDocument/2006/relationships/image" Target="../media/image96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5.emf"/><Relationship Id="rId20" Type="http://schemas.openxmlformats.org/officeDocument/2006/relationships/image" Target="../media/image9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emf"/><Relationship Id="rId11" Type="http://schemas.openxmlformats.org/officeDocument/2006/relationships/image" Target="../media/image90.emf"/><Relationship Id="rId5" Type="http://schemas.openxmlformats.org/officeDocument/2006/relationships/image" Target="../media/image84.emf"/><Relationship Id="rId15" Type="http://schemas.openxmlformats.org/officeDocument/2006/relationships/image" Target="../media/image94.emf"/><Relationship Id="rId10" Type="http://schemas.openxmlformats.org/officeDocument/2006/relationships/image" Target="../media/image89.emf"/><Relationship Id="rId19" Type="http://schemas.openxmlformats.org/officeDocument/2006/relationships/image" Target="../media/image98.emf"/><Relationship Id="rId4" Type="http://schemas.openxmlformats.org/officeDocument/2006/relationships/image" Target="../media/image83.emf"/><Relationship Id="rId9" Type="http://schemas.openxmlformats.org/officeDocument/2006/relationships/image" Target="../media/image88.emf"/><Relationship Id="rId14" Type="http://schemas.openxmlformats.org/officeDocument/2006/relationships/image" Target="../media/image93.emf"/><Relationship Id="rId22" Type="http://schemas.openxmlformats.org/officeDocument/2006/relationships/image" Target="../media/image10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2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0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emf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emf"/><Relationship Id="rId4" Type="http://schemas.openxmlformats.org/officeDocument/2006/relationships/image" Target="../media/image124.emf"/><Relationship Id="rId9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tiff"/><Relationship Id="rId2" Type="http://schemas.openxmlformats.org/officeDocument/2006/relationships/image" Target="../media/image134.tif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lakoglu/" TargetMode="External"/><Relationship Id="rId7" Type="http://schemas.openxmlformats.org/officeDocument/2006/relationships/image" Target="../media/image1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 bwMode="auto">
          <a:xfrm>
            <a:off x="1202531" y="533400"/>
            <a:ext cx="14858999" cy="15176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7200" dirty="0">
                <a:latin typeface="Gill Sans" charset="0"/>
                <a:ea typeface="ＭＳ Ｐゴシック" charset="0"/>
                <a:cs typeface="Gill Sans" charset="0"/>
              </a:rPr>
              <a:t>Graph-Based </a:t>
            </a:r>
            <a:br>
              <a:rPr lang="en-US" sz="7200" dirty="0">
                <a:latin typeface="Gill Sans" charset="0"/>
                <a:ea typeface="ＭＳ Ｐゴシック" charset="0"/>
                <a:cs typeface="Gill Sans" charset="0"/>
              </a:rPr>
            </a:br>
            <a:r>
              <a:rPr lang="en-US" sz="7200" dirty="0">
                <a:latin typeface="Gill Sans" charset="0"/>
                <a:ea typeface="ＭＳ Ｐゴシック" charset="0"/>
                <a:cs typeface="Gill Sans" charset="0"/>
              </a:rPr>
              <a:t>Anomaly Detection: </a:t>
            </a:r>
            <a:br>
              <a:rPr lang="en-US" sz="7200" dirty="0">
                <a:latin typeface="Gill Sans" charset="0"/>
                <a:ea typeface="ＭＳ Ｐゴシック" charset="0"/>
                <a:cs typeface="Gill Sans" charset="0"/>
              </a:rPr>
            </a:br>
            <a:r>
              <a:rPr lang="en-US" sz="4800" dirty="0">
                <a:latin typeface="Gill Sans" charset="0"/>
                <a:ea typeface="ＭＳ Ｐゴシック" charset="0"/>
                <a:cs typeface="Gill Sans" charset="0"/>
              </a:rPr>
              <a:t>Problems, Algorithms and Applications</a:t>
            </a:r>
            <a:endParaRPr lang="en-US" sz="5400" dirty="0">
              <a:latin typeface="Gill Sans" charset="0"/>
              <a:ea typeface="ＭＳ Ｐゴシック" charset="0"/>
              <a:cs typeface="Gill Sans" charset="0"/>
            </a:endParaRP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 bwMode="auto">
          <a:xfrm>
            <a:off x="6835295" y="6120496"/>
            <a:ext cx="4038600" cy="214153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charset="0"/>
              <a:buNone/>
            </a:pPr>
            <a:r>
              <a:rPr lang="en-US" sz="4400" dirty="0">
                <a:latin typeface="Gill Sans SemiBold" charset="0"/>
                <a:ea typeface="ＭＳ Ｐゴシック" charset="0"/>
                <a:cs typeface="Gill Sans SemiBold" charset="0"/>
              </a:rPr>
              <a:t>Leman Akoglu</a:t>
            </a:r>
            <a:br>
              <a:rPr lang="en-US" sz="4400" dirty="0">
                <a:latin typeface="Gill Sans SemiBold" charset="0"/>
                <a:ea typeface="ＭＳ Ｐゴシック" charset="0"/>
                <a:cs typeface="Gill Sans SemiBold" charset="0"/>
              </a:rPr>
            </a:br>
            <a:endParaRPr lang="en-US" sz="3200" dirty="0">
              <a:latin typeface="Gill Sans" charset="0"/>
              <a:ea typeface="ＭＳ Ｐゴシック" charset="0"/>
              <a:cs typeface="Gill Sans" charset="0"/>
            </a:endParaRPr>
          </a:p>
        </p:txBody>
      </p:sp>
      <p:pic>
        <p:nvPicPr>
          <p:cNvPr id="4" name="Picture 2" descr="streamspot-logo.jpg">
            <a:extLst>
              <a:ext uri="{FF2B5EF4-FFF2-40B4-BE49-F238E27FC236}">
                <a16:creationId xmlns:a16="http://schemas.microsoft.com/office/drawing/2014/main" id="{49717966-BAE8-404C-ACEA-C8F21E289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156" y="3875881"/>
            <a:ext cx="2001838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06F39-2A5C-5741-974D-13D4E7021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84131" y="3633103"/>
            <a:ext cx="2438400" cy="23093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EDAA-E798-9C43-B9BB-05A5F595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E235-F040-F14F-ACD0-197CA8C2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Anomaly Detection: Motivation, Formalism, Challenges</a:t>
            </a:r>
          </a:p>
          <a:p>
            <a:pPr>
              <a:spcBef>
                <a:spcPts val="2400"/>
              </a:spcBef>
            </a:pPr>
            <a:r>
              <a:rPr lang="en-US" sz="4800" dirty="0">
                <a:solidFill>
                  <a:srgbClr val="C00000"/>
                </a:solidFill>
              </a:rPr>
              <a:t>Graph-based Anomaly Detection</a:t>
            </a:r>
          </a:p>
          <a:p>
            <a:pPr lvl="1">
              <a:spcBef>
                <a:spcPts val="1200"/>
              </a:spcBef>
            </a:pPr>
            <a:r>
              <a:rPr lang="en-US" sz="4400" dirty="0">
                <a:solidFill>
                  <a:schemeClr val="tx1"/>
                </a:solidFill>
              </a:rPr>
              <a:t>General-purpose (single </a:t>
            </a:r>
            <a:r>
              <a:rPr lang="en-US" sz="4400" dirty="0"/>
              <a:t>graph)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Global</a:t>
            </a:r>
            <a:r>
              <a:rPr lang="en-US" sz="4400" dirty="0"/>
              <a:t> – anomalous nodes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</a:t>
            </a:r>
            <a:r>
              <a:rPr lang="en-US" sz="4400" dirty="0"/>
              <a:t> – group anomalies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Collective</a:t>
            </a:r>
            <a:r>
              <a:rPr lang="en-US" sz="4400" dirty="0"/>
              <a:t> – anomalous groups </a:t>
            </a:r>
          </a:p>
          <a:p>
            <a:pPr lvl="1">
              <a:spcBef>
                <a:spcPts val="1200"/>
              </a:spcBef>
            </a:pPr>
            <a:r>
              <a:rPr lang="en-US" sz="4400" dirty="0"/>
              <a:t>Specialized (graph database)</a:t>
            </a:r>
          </a:p>
          <a:p>
            <a:pPr>
              <a:spcBef>
                <a:spcPts val="2400"/>
              </a:spcBef>
            </a:pPr>
            <a:r>
              <a:rPr lang="en-US" sz="4800" dirty="0"/>
              <a:t>Recent Trend: Deep Anomaly Detection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4EB0940-CBCF-FF4C-8128-620048170913}"/>
              </a:ext>
            </a:extLst>
          </p:cNvPr>
          <p:cNvSpPr/>
          <p:nvPr/>
        </p:nvSpPr>
        <p:spPr bwMode="auto">
          <a:xfrm>
            <a:off x="27397" y="3429000"/>
            <a:ext cx="821531" cy="838200"/>
          </a:xfrm>
          <a:prstGeom prst="rightArrow">
            <a:avLst/>
          </a:prstGeom>
          <a:solidFill>
            <a:srgbClr val="C00000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BE11413-0102-0B4E-99F0-6621A6BEC9DE}"/>
              </a:ext>
            </a:extLst>
          </p:cNvPr>
          <p:cNvGrpSpPr/>
          <p:nvPr/>
        </p:nvGrpSpPr>
        <p:grpSpPr>
          <a:xfrm>
            <a:off x="10194131" y="3429000"/>
            <a:ext cx="4191000" cy="3048000"/>
            <a:chOff x="3717131" y="3048000"/>
            <a:chExt cx="5958840" cy="42672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CB54E16-F757-7943-9612-3D59627A62E8}"/>
                </a:ext>
              </a:extLst>
            </p:cNvPr>
            <p:cNvSpPr/>
            <p:nvPr/>
          </p:nvSpPr>
          <p:spPr bwMode="auto">
            <a:xfrm>
              <a:off x="9340691" y="446532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DD5FC59-1C80-DC4F-9E3F-FC38E9C2BDEC}"/>
                </a:ext>
              </a:extLst>
            </p:cNvPr>
            <p:cNvSpPr/>
            <p:nvPr/>
          </p:nvSpPr>
          <p:spPr bwMode="auto">
            <a:xfrm>
              <a:off x="9493091" y="4572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4ABF287-BA20-824A-B156-02923FE4ADC3}"/>
                </a:ext>
              </a:extLst>
            </p:cNvPr>
            <p:cNvSpPr/>
            <p:nvPr/>
          </p:nvSpPr>
          <p:spPr bwMode="auto">
            <a:xfrm>
              <a:off x="92644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46DDB6F-6066-EA42-AFE1-81E49A3D3F4E}"/>
                </a:ext>
              </a:extLst>
            </p:cNvPr>
            <p:cNvSpPr/>
            <p:nvPr/>
          </p:nvSpPr>
          <p:spPr bwMode="auto">
            <a:xfrm>
              <a:off x="94168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47C26F6-BB65-DE47-82FB-2B668EF459BC}"/>
                </a:ext>
              </a:extLst>
            </p:cNvPr>
            <p:cNvSpPr/>
            <p:nvPr/>
          </p:nvSpPr>
          <p:spPr bwMode="auto">
            <a:xfrm>
              <a:off x="71308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86299F8-847C-DD4A-AFAD-C7C1C354B481}"/>
                </a:ext>
              </a:extLst>
            </p:cNvPr>
            <p:cNvSpPr/>
            <p:nvPr/>
          </p:nvSpPr>
          <p:spPr bwMode="auto">
            <a:xfrm>
              <a:off x="8045291" y="4267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9A3A3C-594C-6843-96A6-4CBBE2C5ABF0}"/>
                </a:ext>
              </a:extLst>
            </p:cNvPr>
            <p:cNvSpPr/>
            <p:nvPr/>
          </p:nvSpPr>
          <p:spPr bwMode="auto">
            <a:xfrm>
              <a:off x="8197691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B5204C4-D48D-B74A-90CC-AFA515A5B501}"/>
                </a:ext>
              </a:extLst>
            </p:cNvPr>
            <p:cNvSpPr/>
            <p:nvPr/>
          </p:nvSpPr>
          <p:spPr bwMode="auto">
            <a:xfrm>
              <a:off x="8660987" y="4038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B648882-1638-3B4D-9FA2-1C53A32597EC}"/>
                </a:ext>
              </a:extLst>
            </p:cNvPr>
            <p:cNvSpPr/>
            <p:nvPr/>
          </p:nvSpPr>
          <p:spPr bwMode="auto">
            <a:xfrm>
              <a:off x="8813387" y="4191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4D9F0E6-B01F-DB4E-92C6-85A1B3FCB462}"/>
                </a:ext>
              </a:extLst>
            </p:cNvPr>
            <p:cNvSpPr/>
            <p:nvPr/>
          </p:nvSpPr>
          <p:spPr bwMode="auto">
            <a:xfrm>
              <a:off x="827389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64AA0E0-61E4-204D-AD46-15ED43A4BE18}"/>
                </a:ext>
              </a:extLst>
            </p:cNvPr>
            <p:cNvSpPr/>
            <p:nvPr/>
          </p:nvSpPr>
          <p:spPr bwMode="auto">
            <a:xfrm>
              <a:off x="84262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5AD313D-477A-344B-950C-371DFDE3493D}"/>
                </a:ext>
              </a:extLst>
            </p:cNvPr>
            <p:cNvSpPr/>
            <p:nvPr/>
          </p:nvSpPr>
          <p:spPr bwMode="auto">
            <a:xfrm>
              <a:off x="9118187" y="4501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1ABE4EC-4891-ED44-A167-00618017E216}"/>
                </a:ext>
              </a:extLst>
            </p:cNvPr>
            <p:cNvSpPr/>
            <p:nvPr/>
          </p:nvSpPr>
          <p:spPr bwMode="auto">
            <a:xfrm>
              <a:off x="8502491" y="4425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7F3D745-D019-F94B-B5F9-8AA194DA1CE9}"/>
                </a:ext>
              </a:extLst>
            </p:cNvPr>
            <p:cNvSpPr/>
            <p:nvPr/>
          </p:nvSpPr>
          <p:spPr bwMode="auto">
            <a:xfrm>
              <a:off x="8654891" y="4578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E70F66B-AD46-BF42-AE95-AE364854369A}"/>
                </a:ext>
              </a:extLst>
            </p:cNvPr>
            <p:cNvSpPr/>
            <p:nvPr/>
          </p:nvSpPr>
          <p:spPr bwMode="auto">
            <a:xfrm>
              <a:off x="8807291" y="4495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8B7A6F2-645C-F746-8E95-3A6DC8B5ED24}"/>
                </a:ext>
              </a:extLst>
            </p:cNvPr>
            <p:cNvSpPr/>
            <p:nvPr/>
          </p:nvSpPr>
          <p:spPr bwMode="auto">
            <a:xfrm>
              <a:off x="89596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E5647B7-02A3-3C47-B6F9-75A5C6CD2978}"/>
                </a:ext>
              </a:extLst>
            </p:cNvPr>
            <p:cNvSpPr/>
            <p:nvPr/>
          </p:nvSpPr>
          <p:spPr bwMode="auto">
            <a:xfrm>
              <a:off x="8959691" y="3048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F513F4D-9EF6-2C4D-A153-225C464AE17C}"/>
                </a:ext>
              </a:extLst>
            </p:cNvPr>
            <p:cNvSpPr/>
            <p:nvPr/>
          </p:nvSpPr>
          <p:spPr bwMode="auto">
            <a:xfrm>
              <a:off x="91120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6236C7C-65A2-F24A-BDF9-204C6AF4196F}"/>
                </a:ext>
              </a:extLst>
            </p:cNvPr>
            <p:cNvSpPr/>
            <p:nvPr/>
          </p:nvSpPr>
          <p:spPr bwMode="auto">
            <a:xfrm>
              <a:off x="9035891" y="3352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84F42C7-341E-534A-A1EF-4155FD65FD73}"/>
                </a:ext>
              </a:extLst>
            </p:cNvPr>
            <p:cNvSpPr/>
            <p:nvPr/>
          </p:nvSpPr>
          <p:spPr bwMode="auto">
            <a:xfrm>
              <a:off x="9346787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27F4AF3-7033-3844-A346-D495B70886D9}"/>
                </a:ext>
              </a:extLst>
            </p:cNvPr>
            <p:cNvSpPr/>
            <p:nvPr/>
          </p:nvSpPr>
          <p:spPr bwMode="auto">
            <a:xfrm>
              <a:off x="8502491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B264A57-C1CC-7C47-BDF6-770D584A4037}"/>
                </a:ext>
              </a:extLst>
            </p:cNvPr>
            <p:cNvSpPr/>
            <p:nvPr/>
          </p:nvSpPr>
          <p:spPr bwMode="auto">
            <a:xfrm>
              <a:off x="86548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A7C9869-B3B8-C243-81BC-646D289C0CAB}"/>
                </a:ext>
              </a:extLst>
            </p:cNvPr>
            <p:cNvSpPr/>
            <p:nvPr/>
          </p:nvSpPr>
          <p:spPr bwMode="auto">
            <a:xfrm>
              <a:off x="7892891" y="3352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D87942C-9548-E742-890C-E4AE8A3F727C}"/>
                </a:ext>
              </a:extLst>
            </p:cNvPr>
            <p:cNvSpPr/>
            <p:nvPr/>
          </p:nvSpPr>
          <p:spPr bwMode="auto">
            <a:xfrm>
              <a:off x="8045291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130059-F0D2-7A4E-ABC2-3B2DB6EDFC3E}"/>
                </a:ext>
              </a:extLst>
            </p:cNvPr>
            <p:cNvSpPr/>
            <p:nvPr/>
          </p:nvSpPr>
          <p:spPr bwMode="auto">
            <a:xfrm>
              <a:off x="81976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A9429F1-5045-DC47-A24F-1F4BCC515241}"/>
                </a:ext>
              </a:extLst>
            </p:cNvPr>
            <p:cNvSpPr/>
            <p:nvPr/>
          </p:nvSpPr>
          <p:spPr bwMode="auto">
            <a:xfrm>
              <a:off x="8660987" y="3810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2D5A965-A3B6-D245-9F8F-101DD3DDF168}"/>
                </a:ext>
              </a:extLst>
            </p:cNvPr>
            <p:cNvSpPr/>
            <p:nvPr/>
          </p:nvSpPr>
          <p:spPr bwMode="auto">
            <a:xfrm>
              <a:off x="8813387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1F8DADD-C201-2849-A88D-E07D870CFE24}"/>
                </a:ext>
              </a:extLst>
            </p:cNvPr>
            <p:cNvSpPr/>
            <p:nvPr/>
          </p:nvSpPr>
          <p:spPr bwMode="auto">
            <a:xfrm>
              <a:off x="8813387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139DABE-D6F1-2549-8014-8B205DC70393}"/>
                </a:ext>
              </a:extLst>
            </p:cNvPr>
            <p:cNvSpPr/>
            <p:nvPr/>
          </p:nvSpPr>
          <p:spPr bwMode="auto">
            <a:xfrm>
              <a:off x="8965787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3BBF086-D3E6-3C49-9B3F-BEE8C0A4C3E1}"/>
                </a:ext>
              </a:extLst>
            </p:cNvPr>
            <p:cNvSpPr/>
            <p:nvPr/>
          </p:nvSpPr>
          <p:spPr bwMode="auto">
            <a:xfrm>
              <a:off x="6307931" y="3368317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56E842-63F8-554B-B555-9F7AEA0E4EB2}"/>
                </a:ext>
              </a:extLst>
            </p:cNvPr>
            <p:cNvSpPr/>
            <p:nvPr/>
          </p:nvSpPr>
          <p:spPr bwMode="auto">
            <a:xfrm>
              <a:off x="65212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9081237-E3A8-7743-BAA2-3344AAAFB078}"/>
                </a:ext>
              </a:extLst>
            </p:cNvPr>
            <p:cNvSpPr/>
            <p:nvPr/>
          </p:nvSpPr>
          <p:spPr bwMode="auto">
            <a:xfrm>
              <a:off x="6911435" y="3156204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AE176BB-A1FD-B04C-9262-E54278EF0DA7}"/>
                </a:ext>
              </a:extLst>
            </p:cNvPr>
            <p:cNvSpPr/>
            <p:nvPr/>
          </p:nvSpPr>
          <p:spPr bwMode="auto">
            <a:xfrm>
              <a:off x="6521291" y="3276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0BAF356-FA28-AC44-B448-D676CB76C0ED}"/>
                </a:ext>
              </a:extLst>
            </p:cNvPr>
            <p:cNvSpPr/>
            <p:nvPr/>
          </p:nvSpPr>
          <p:spPr bwMode="auto">
            <a:xfrm>
              <a:off x="6673691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EEE17DD-B98A-A040-AC95-4803EA7FE1BF}"/>
                </a:ext>
              </a:extLst>
            </p:cNvPr>
            <p:cNvSpPr/>
            <p:nvPr/>
          </p:nvSpPr>
          <p:spPr bwMode="auto">
            <a:xfrm>
              <a:off x="6984587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6775626-7E8C-DA42-ACED-1436E78C8E9F}"/>
                </a:ext>
              </a:extLst>
            </p:cNvPr>
            <p:cNvSpPr/>
            <p:nvPr/>
          </p:nvSpPr>
          <p:spPr bwMode="auto">
            <a:xfrm>
              <a:off x="69784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E157069-2662-5441-B276-F987F2E835F9}"/>
                </a:ext>
              </a:extLst>
            </p:cNvPr>
            <p:cNvSpPr/>
            <p:nvPr/>
          </p:nvSpPr>
          <p:spPr bwMode="auto">
            <a:xfrm>
              <a:off x="7130891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1E24840-882A-CE4A-9847-12F56E066CF1}"/>
                </a:ext>
              </a:extLst>
            </p:cNvPr>
            <p:cNvSpPr/>
            <p:nvPr/>
          </p:nvSpPr>
          <p:spPr bwMode="auto">
            <a:xfrm>
              <a:off x="72832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A83C085-F858-6B47-B792-C6317D1F3C17}"/>
                </a:ext>
              </a:extLst>
            </p:cNvPr>
            <p:cNvSpPr/>
            <p:nvPr/>
          </p:nvSpPr>
          <p:spPr bwMode="auto">
            <a:xfrm>
              <a:off x="72832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F3CEA34-DAEA-954A-A9AB-90BCACA96456}"/>
                </a:ext>
              </a:extLst>
            </p:cNvPr>
            <p:cNvSpPr/>
            <p:nvPr/>
          </p:nvSpPr>
          <p:spPr bwMode="auto">
            <a:xfrm>
              <a:off x="7670387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10274BF-A722-4141-922A-5B4E5703879C}"/>
                </a:ext>
              </a:extLst>
            </p:cNvPr>
            <p:cNvSpPr/>
            <p:nvPr/>
          </p:nvSpPr>
          <p:spPr bwMode="auto">
            <a:xfrm>
              <a:off x="72832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A7FFD7C-5464-6E48-B216-6B034D11AEB4}"/>
                </a:ext>
              </a:extLst>
            </p:cNvPr>
            <p:cNvSpPr/>
            <p:nvPr/>
          </p:nvSpPr>
          <p:spPr bwMode="auto">
            <a:xfrm>
              <a:off x="66736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68CADA4-4441-FC43-9D89-409C91A599D0}"/>
                </a:ext>
              </a:extLst>
            </p:cNvPr>
            <p:cNvSpPr/>
            <p:nvPr/>
          </p:nvSpPr>
          <p:spPr bwMode="auto">
            <a:xfrm>
              <a:off x="6902291" y="4120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5C81B9C-41AF-694A-9D50-DB4F98C0EDB4}"/>
                </a:ext>
              </a:extLst>
            </p:cNvPr>
            <p:cNvSpPr/>
            <p:nvPr/>
          </p:nvSpPr>
          <p:spPr bwMode="auto">
            <a:xfrm>
              <a:off x="68260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2494D46-996A-4D45-B875-16FD02B2309D}"/>
                </a:ext>
              </a:extLst>
            </p:cNvPr>
            <p:cNvSpPr/>
            <p:nvPr/>
          </p:nvSpPr>
          <p:spPr bwMode="auto">
            <a:xfrm>
              <a:off x="66736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3F04009-FE9B-2F46-A698-4CBDCA566E0D}"/>
                </a:ext>
              </a:extLst>
            </p:cNvPr>
            <p:cNvSpPr/>
            <p:nvPr/>
          </p:nvSpPr>
          <p:spPr bwMode="auto">
            <a:xfrm>
              <a:off x="7435691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592DEF0-E077-5243-BA96-3C85D8907C04}"/>
                </a:ext>
              </a:extLst>
            </p:cNvPr>
            <p:cNvSpPr/>
            <p:nvPr/>
          </p:nvSpPr>
          <p:spPr bwMode="auto">
            <a:xfrm>
              <a:off x="7136987" y="3581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861A601-842B-5240-9553-D97194999A03}"/>
                </a:ext>
              </a:extLst>
            </p:cNvPr>
            <p:cNvSpPr/>
            <p:nvPr/>
          </p:nvSpPr>
          <p:spPr bwMode="auto">
            <a:xfrm>
              <a:off x="7670387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909091B-16E6-104A-9D36-42032B795305}"/>
                </a:ext>
              </a:extLst>
            </p:cNvPr>
            <p:cNvSpPr/>
            <p:nvPr/>
          </p:nvSpPr>
          <p:spPr bwMode="auto">
            <a:xfrm>
              <a:off x="7898987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D250D65-0409-8643-B8D6-7C7E60CA3AAF}"/>
                </a:ext>
              </a:extLst>
            </p:cNvPr>
            <p:cNvSpPr/>
            <p:nvPr/>
          </p:nvSpPr>
          <p:spPr bwMode="auto">
            <a:xfrm>
              <a:off x="8051387" y="3048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8C7777-084B-EB41-9B20-26AB9908441E}"/>
                </a:ext>
              </a:extLst>
            </p:cNvPr>
            <p:cNvSpPr/>
            <p:nvPr/>
          </p:nvSpPr>
          <p:spPr bwMode="auto">
            <a:xfrm>
              <a:off x="8203787" y="4197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2539958-6BBA-4849-B140-3A1716C6830B}"/>
                </a:ext>
              </a:extLst>
            </p:cNvPr>
            <p:cNvSpPr/>
            <p:nvPr/>
          </p:nvSpPr>
          <p:spPr bwMode="auto">
            <a:xfrm>
              <a:off x="74356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6EBD4CB-C6ED-5743-9AFD-BF4FE6A2CD00}"/>
                </a:ext>
              </a:extLst>
            </p:cNvPr>
            <p:cNvSpPr/>
            <p:nvPr/>
          </p:nvSpPr>
          <p:spPr bwMode="auto">
            <a:xfrm>
              <a:off x="7136987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4540AB2-5A0B-EA49-A4AD-349412871328}"/>
                </a:ext>
              </a:extLst>
            </p:cNvPr>
            <p:cNvSpPr/>
            <p:nvPr/>
          </p:nvSpPr>
          <p:spPr bwMode="auto">
            <a:xfrm>
              <a:off x="7588091" y="3124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BE0292F-6972-8A4F-A94F-86A32DA20E16}"/>
                </a:ext>
              </a:extLst>
            </p:cNvPr>
            <p:cNvSpPr/>
            <p:nvPr/>
          </p:nvSpPr>
          <p:spPr bwMode="auto">
            <a:xfrm>
              <a:off x="7740491" y="3587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DEE795C-711C-F843-A04C-2DCDEB6CAB1F}"/>
                </a:ext>
              </a:extLst>
            </p:cNvPr>
            <p:cNvSpPr/>
            <p:nvPr/>
          </p:nvSpPr>
          <p:spPr bwMode="auto">
            <a:xfrm>
              <a:off x="8279987" y="3276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43F20C2-0067-5145-92A8-FEB08ED1B07D}"/>
                </a:ext>
              </a:extLst>
            </p:cNvPr>
            <p:cNvSpPr/>
            <p:nvPr/>
          </p:nvSpPr>
          <p:spPr bwMode="auto">
            <a:xfrm>
              <a:off x="8432387" y="3739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AF76E80-2B0B-454C-B04E-23EEBA924615}"/>
                </a:ext>
              </a:extLst>
            </p:cNvPr>
            <p:cNvSpPr/>
            <p:nvPr/>
          </p:nvSpPr>
          <p:spPr bwMode="auto">
            <a:xfrm>
              <a:off x="8660987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F605960-2ACF-964F-9A6B-C05A1622C125}"/>
                </a:ext>
              </a:extLst>
            </p:cNvPr>
            <p:cNvSpPr/>
            <p:nvPr/>
          </p:nvSpPr>
          <p:spPr bwMode="auto">
            <a:xfrm>
              <a:off x="9118187" y="4120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A37C936-7621-BA41-90EB-C7C5887F8FB6}"/>
                </a:ext>
              </a:extLst>
            </p:cNvPr>
            <p:cNvSpPr/>
            <p:nvPr/>
          </p:nvSpPr>
          <p:spPr bwMode="auto">
            <a:xfrm>
              <a:off x="9270587" y="4273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3C6EDB3-D07C-5B45-9135-2BC296A597F7}"/>
                </a:ext>
              </a:extLst>
            </p:cNvPr>
            <p:cNvSpPr/>
            <p:nvPr/>
          </p:nvSpPr>
          <p:spPr bwMode="auto">
            <a:xfrm>
              <a:off x="7822787" y="4191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90C010-D6D8-8E46-861B-A7A3C04F4B94}"/>
                </a:ext>
              </a:extLst>
            </p:cNvPr>
            <p:cNvSpPr/>
            <p:nvPr/>
          </p:nvSpPr>
          <p:spPr bwMode="auto">
            <a:xfrm>
              <a:off x="8212931" y="652272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593FEB8-69DE-2044-B788-50AE04D53D23}"/>
                </a:ext>
              </a:extLst>
            </p:cNvPr>
            <p:cNvSpPr/>
            <p:nvPr/>
          </p:nvSpPr>
          <p:spPr bwMode="auto">
            <a:xfrm>
              <a:off x="4631531" y="6102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6A82A33F-4BFD-6842-AE39-67D25A20904E}"/>
                </a:ext>
              </a:extLst>
            </p:cNvPr>
            <p:cNvSpPr/>
            <p:nvPr/>
          </p:nvSpPr>
          <p:spPr bwMode="auto">
            <a:xfrm>
              <a:off x="47839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5F1BE32-F256-A945-A9DA-A00837C61117}"/>
                </a:ext>
              </a:extLst>
            </p:cNvPr>
            <p:cNvSpPr/>
            <p:nvPr/>
          </p:nvSpPr>
          <p:spPr bwMode="auto">
            <a:xfrm>
              <a:off x="4174331" y="6324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8F6C14B1-2803-7647-8A1D-4AED20DA6FF6}"/>
                </a:ext>
              </a:extLst>
            </p:cNvPr>
            <p:cNvSpPr/>
            <p:nvPr/>
          </p:nvSpPr>
          <p:spPr bwMode="auto">
            <a:xfrm>
              <a:off x="42505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7988B56-F4ED-744D-BB0D-13E4B8B841CD}"/>
                </a:ext>
              </a:extLst>
            </p:cNvPr>
            <p:cNvSpPr/>
            <p:nvPr/>
          </p:nvSpPr>
          <p:spPr bwMode="auto">
            <a:xfrm>
              <a:off x="43267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69C305E-6F92-B844-AED8-46710EABF30F}"/>
                </a:ext>
              </a:extLst>
            </p:cNvPr>
            <p:cNvSpPr/>
            <p:nvPr/>
          </p:nvSpPr>
          <p:spPr bwMode="auto">
            <a:xfrm>
              <a:off x="44791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9F9E3EA-E06E-EF4D-B1AF-858ABC0A41DD}"/>
                </a:ext>
              </a:extLst>
            </p:cNvPr>
            <p:cNvSpPr/>
            <p:nvPr/>
          </p:nvSpPr>
          <p:spPr bwMode="auto">
            <a:xfrm>
              <a:off x="45553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6770E84-364E-D24C-AFC4-97D144895D8D}"/>
                </a:ext>
              </a:extLst>
            </p:cNvPr>
            <p:cNvSpPr/>
            <p:nvPr/>
          </p:nvSpPr>
          <p:spPr bwMode="auto">
            <a:xfrm>
              <a:off x="4479131" y="6711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2D67338-94FB-E24A-B7C4-86D0EA09B4FD}"/>
                </a:ext>
              </a:extLst>
            </p:cNvPr>
            <p:cNvSpPr/>
            <p:nvPr/>
          </p:nvSpPr>
          <p:spPr bwMode="auto">
            <a:xfrm>
              <a:off x="46315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579AD9E-2C76-4E4F-9EBF-291BF5D18A6D}"/>
                </a:ext>
              </a:extLst>
            </p:cNvPr>
            <p:cNvSpPr/>
            <p:nvPr/>
          </p:nvSpPr>
          <p:spPr bwMode="auto">
            <a:xfrm>
              <a:off x="47077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4026019-0576-D14A-8B9D-49419197F288}"/>
                </a:ext>
              </a:extLst>
            </p:cNvPr>
            <p:cNvSpPr/>
            <p:nvPr/>
          </p:nvSpPr>
          <p:spPr bwMode="auto">
            <a:xfrm>
              <a:off x="4402931" y="6635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A9D54FE-8EF9-B843-9788-A8F99A502873}"/>
                </a:ext>
              </a:extLst>
            </p:cNvPr>
            <p:cNvSpPr/>
            <p:nvPr/>
          </p:nvSpPr>
          <p:spPr bwMode="auto">
            <a:xfrm>
              <a:off x="43267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234CCC1-2D01-9A41-8360-8F65D9BC46C0}"/>
                </a:ext>
              </a:extLst>
            </p:cNvPr>
            <p:cNvSpPr/>
            <p:nvPr/>
          </p:nvSpPr>
          <p:spPr bwMode="auto">
            <a:xfrm>
              <a:off x="4866227" y="6406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E6ECED6-D962-7840-88CD-1E23275C5B93}"/>
                </a:ext>
              </a:extLst>
            </p:cNvPr>
            <p:cNvSpPr/>
            <p:nvPr/>
          </p:nvSpPr>
          <p:spPr bwMode="auto">
            <a:xfrm>
              <a:off x="4783931" y="6635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40DA38C-1DCF-794E-AA70-F1CE06A122D8}"/>
                </a:ext>
              </a:extLst>
            </p:cNvPr>
            <p:cNvSpPr/>
            <p:nvPr/>
          </p:nvSpPr>
          <p:spPr bwMode="auto">
            <a:xfrm>
              <a:off x="4555331" y="6629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490759D-B56E-2C4A-86DC-3F750A4904C8}"/>
                </a:ext>
              </a:extLst>
            </p:cNvPr>
            <p:cNvSpPr/>
            <p:nvPr/>
          </p:nvSpPr>
          <p:spPr bwMode="auto">
            <a:xfrm>
              <a:off x="4479131" y="6025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1460A3-125B-B145-8FF3-DD04AADA58AB}"/>
                </a:ext>
              </a:extLst>
            </p:cNvPr>
            <p:cNvSpPr/>
            <p:nvPr/>
          </p:nvSpPr>
          <p:spPr bwMode="auto">
            <a:xfrm>
              <a:off x="44791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9CE35BF-11C5-154B-BCE0-DB25BF49CAB0}"/>
                </a:ext>
              </a:extLst>
            </p:cNvPr>
            <p:cNvSpPr/>
            <p:nvPr/>
          </p:nvSpPr>
          <p:spPr bwMode="auto">
            <a:xfrm>
              <a:off x="4402931" y="6406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EDCDCD1-9746-4841-81B2-60B53AB0D69F}"/>
                </a:ext>
              </a:extLst>
            </p:cNvPr>
            <p:cNvSpPr/>
            <p:nvPr/>
          </p:nvSpPr>
          <p:spPr bwMode="auto">
            <a:xfrm>
              <a:off x="4942427" y="6559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684778C-2B78-084E-928B-9C84096405AF}"/>
                </a:ext>
              </a:extLst>
            </p:cNvPr>
            <p:cNvSpPr/>
            <p:nvPr/>
          </p:nvSpPr>
          <p:spPr bwMode="auto">
            <a:xfrm>
              <a:off x="49363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DEA1FBB-F496-3140-A6BC-A5E71953E9D7}"/>
                </a:ext>
              </a:extLst>
            </p:cNvPr>
            <p:cNvSpPr/>
            <p:nvPr/>
          </p:nvSpPr>
          <p:spPr bwMode="auto">
            <a:xfrm>
              <a:off x="4790027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C03359C-B141-F94A-B7CC-E8A64BF5DC85}"/>
                </a:ext>
              </a:extLst>
            </p:cNvPr>
            <p:cNvSpPr/>
            <p:nvPr/>
          </p:nvSpPr>
          <p:spPr bwMode="auto">
            <a:xfrm>
              <a:off x="4631531" y="6711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39FCBAA-3535-3B44-BA67-F1B4AB400ACA}"/>
                </a:ext>
              </a:extLst>
            </p:cNvPr>
            <p:cNvSpPr/>
            <p:nvPr/>
          </p:nvSpPr>
          <p:spPr bwMode="auto">
            <a:xfrm>
              <a:off x="4555331" y="6324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4BB2CFC-BFF6-7348-A59A-951E87E542AD}"/>
                </a:ext>
              </a:extLst>
            </p:cNvPr>
            <p:cNvSpPr/>
            <p:nvPr/>
          </p:nvSpPr>
          <p:spPr bwMode="auto">
            <a:xfrm>
              <a:off x="5164931" y="5867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5AC9074-4BEF-E34A-8D86-00792359399B}"/>
                </a:ext>
              </a:extLst>
            </p:cNvPr>
            <p:cNvSpPr/>
            <p:nvPr/>
          </p:nvSpPr>
          <p:spPr bwMode="auto">
            <a:xfrm>
              <a:off x="4631531" y="4267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E7B0FF6-F5EA-414D-89B7-84549836353D}"/>
                </a:ext>
              </a:extLst>
            </p:cNvPr>
            <p:cNvSpPr/>
            <p:nvPr/>
          </p:nvSpPr>
          <p:spPr bwMode="auto">
            <a:xfrm>
              <a:off x="455533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CF998805-DA2B-B440-A9E2-5D9974EF0F55}"/>
                </a:ext>
              </a:extLst>
            </p:cNvPr>
            <p:cNvSpPr/>
            <p:nvPr/>
          </p:nvSpPr>
          <p:spPr bwMode="auto">
            <a:xfrm>
              <a:off x="4631531" y="4425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BAF79FA-937F-8F42-8E6F-129E9CF2CDEB}"/>
                </a:ext>
              </a:extLst>
            </p:cNvPr>
            <p:cNvSpPr/>
            <p:nvPr/>
          </p:nvSpPr>
          <p:spPr bwMode="auto">
            <a:xfrm>
              <a:off x="4555331" y="4273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CA9B39A-0BCE-C64E-AB12-94D6C5D669F0}"/>
                </a:ext>
              </a:extLst>
            </p:cNvPr>
            <p:cNvSpPr/>
            <p:nvPr/>
          </p:nvSpPr>
          <p:spPr bwMode="auto">
            <a:xfrm>
              <a:off x="470773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9F17A4C-A8B7-3745-8FD2-DEE94936CC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17131" y="7200899"/>
              <a:ext cx="5958840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B2898A0-482D-3E41-9596-059058402A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36438" y="3048000"/>
              <a:ext cx="0" cy="426720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94" name="Rectangle 1">
            <a:extLst>
              <a:ext uri="{FF2B5EF4-FFF2-40B4-BE49-F238E27FC236}">
                <a16:creationId xmlns:a16="http://schemas.microsoft.com/office/drawing/2014/main" id="{ADDA2233-9C49-E64D-9F63-27B449F35375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0800E431-0354-644B-B324-034222D8312A}"/>
              </a:ext>
            </a:extLst>
          </p:cNvPr>
          <p:cNvSpPr/>
          <p:nvPr/>
        </p:nvSpPr>
        <p:spPr bwMode="auto">
          <a:xfrm rot="6825779">
            <a:off x="13429931" y="5014685"/>
            <a:ext cx="734034" cy="1333429"/>
          </a:xfrm>
          <a:prstGeom prst="arc">
            <a:avLst>
              <a:gd name="adj1" fmla="val 16006023"/>
              <a:gd name="adj2" fmla="val 0"/>
            </a:avLst>
          </a:prstGeom>
          <a:noFill/>
          <a:ln w="25400" cap="flat" cmpd="sng" algn="ctr">
            <a:solidFill>
              <a:srgbClr val="C00000"/>
            </a:solidFill>
            <a:prstDash val="solid"/>
            <a:miter lim="400000"/>
            <a:headEnd type="none" w="lg" len="lg"/>
            <a:tailEnd type="triangle" w="lg" len="lg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16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4751397F-90FC-8046-A543-B6932193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0132" y="1394719"/>
            <a:ext cx="6309032" cy="62699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47D26EA-1FA6-AF48-A56C-D20513F9C9FA}"/>
              </a:ext>
            </a:extLst>
          </p:cNvPr>
          <p:cNvSpPr/>
          <p:nvPr/>
        </p:nvSpPr>
        <p:spPr bwMode="auto">
          <a:xfrm>
            <a:off x="7388013" y="3940400"/>
            <a:ext cx="1529647" cy="1086420"/>
          </a:xfrm>
          <a:prstGeom prst="rightArrow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sz="18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5E69650-3DA1-0B4F-AA3F-A69F08C4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713" y="7542534"/>
            <a:ext cx="5119987" cy="7620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sz="3600" dirty="0">
                <a:solidFill>
                  <a:schemeClr val="tx1"/>
                </a:solidFill>
                <a:ea typeface="ＭＳ Ｐゴシック" pitchFamily="34" charset="-128"/>
              </a:rPr>
              <a:t>plain, weighted, directed</a:t>
            </a: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58F88-82F8-9841-A8D9-B8D2E515535F}"/>
              </a:ext>
            </a:extLst>
          </p:cNvPr>
          <p:cNvGrpSpPr/>
          <p:nvPr/>
        </p:nvGrpSpPr>
        <p:grpSpPr>
          <a:xfrm>
            <a:off x="9203532" y="1730600"/>
            <a:ext cx="7238999" cy="6956200"/>
            <a:chOff x="8861972" y="1690593"/>
            <a:chExt cx="8516203" cy="794614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130584-A7DF-4342-8528-B4CECA4B58A6}"/>
                </a:ext>
              </a:extLst>
            </p:cNvPr>
            <p:cNvGrpSpPr/>
            <p:nvPr/>
          </p:nvGrpSpPr>
          <p:grpSpPr>
            <a:xfrm>
              <a:off x="9070276" y="2020851"/>
              <a:ext cx="7831824" cy="6141720"/>
              <a:chOff x="5176838" y="2279650"/>
              <a:chExt cx="3749675" cy="3070225"/>
            </a:xfrm>
          </p:grpSpPr>
          <p:pic>
            <p:nvPicPr>
              <p:cNvPr id="16" name="Picture 2">
                <a:extLst>
                  <a:ext uri="{FF2B5EF4-FFF2-40B4-BE49-F238E27FC236}">
                    <a16:creationId xmlns:a16="http://schemas.microsoft.com/office/drawing/2014/main" id="{3BE2EDB1-036C-8844-8A96-21CEDA5BE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176838" y="2279650"/>
                <a:ext cx="3749675" cy="30702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C6A5AB-C25C-FE4B-A461-7FFF32C8AACF}"/>
                  </a:ext>
                </a:extLst>
              </p:cNvPr>
              <p:cNvSpPr/>
              <p:nvPr/>
            </p:nvSpPr>
            <p:spPr>
              <a:xfrm>
                <a:off x="7187285" y="2332119"/>
                <a:ext cx="1699606" cy="2610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5BDEC53-09B5-FF40-A615-1A3AC0D68B57}"/>
                </a:ext>
              </a:extLst>
            </p:cNvPr>
            <p:cNvSpPr/>
            <p:nvPr/>
          </p:nvSpPr>
          <p:spPr>
            <a:xfrm>
              <a:off x="8955956" y="1797275"/>
              <a:ext cx="7946143" cy="439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235C58-FD56-7344-99C6-DD8022C97380}"/>
                </a:ext>
              </a:extLst>
            </p:cNvPr>
            <p:cNvSpPr/>
            <p:nvPr/>
          </p:nvSpPr>
          <p:spPr>
            <a:xfrm>
              <a:off x="8955955" y="7670874"/>
              <a:ext cx="7946143" cy="896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C9A1BC-CCEC-6A47-9489-D2380950A2FC}"/>
                </a:ext>
              </a:extLst>
            </p:cNvPr>
            <p:cNvSpPr/>
            <p:nvPr/>
          </p:nvSpPr>
          <p:spPr>
            <a:xfrm rot="16200000">
              <a:off x="5298902" y="5253663"/>
              <a:ext cx="7946143" cy="820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585413-EAB1-204C-A22F-D1F022567AFA}"/>
                </a:ext>
              </a:extLst>
            </p:cNvPr>
            <p:cNvSpPr/>
            <p:nvPr/>
          </p:nvSpPr>
          <p:spPr>
            <a:xfrm rot="16200000">
              <a:off x="13988329" y="4792793"/>
              <a:ext cx="5959690" cy="820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FD987D4F-C576-294A-821A-665719B5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Anomalous nodes (global)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064FC76-51CF-DE4E-910B-3C12EBD89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8504" y="7229270"/>
            <a:ext cx="333873" cy="543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155BDA5-2FD1-3547-A747-AF32906D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0596" y="4116209"/>
            <a:ext cx="333873" cy="5433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0357FE4-2D6B-5E4B-B6FD-057F7798A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538" y="4211959"/>
            <a:ext cx="333873" cy="543301"/>
          </a:xfrm>
          <a:prstGeom prst="rect">
            <a:avLst/>
          </a:prstGeom>
        </p:spPr>
      </p:pic>
      <p:sp>
        <p:nvSpPr>
          <p:cNvPr id="41" name="Oval 17">
            <a:extLst>
              <a:ext uri="{FF2B5EF4-FFF2-40B4-BE49-F238E27FC236}">
                <a16:creationId xmlns:a16="http://schemas.microsoft.com/office/drawing/2014/main" id="{A267E84E-76F8-A94A-AC34-EF406DD82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0731" y="5540600"/>
            <a:ext cx="182880" cy="182880"/>
          </a:xfrm>
          <a:prstGeom prst="ellipse">
            <a:avLst/>
          </a:prstGeom>
          <a:noFill/>
          <a:ln w="50800" cmpd="sng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2" name="Oval 17">
            <a:extLst>
              <a:ext uri="{FF2B5EF4-FFF2-40B4-BE49-F238E27FC236}">
                <a16:creationId xmlns:a16="http://schemas.microsoft.com/office/drawing/2014/main" id="{3753D509-579A-0A43-9271-F82B9ECE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7701" y="3006950"/>
            <a:ext cx="182880" cy="182880"/>
          </a:xfrm>
          <a:prstGeom prst="ellipse">
            <a:avLst/>
          </a:prstGeom>
          <a:noFill/>
          <a:ln w="50800" cmpd="sng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3" name="Oval 17">
            <a:extLst>
              <a:ext uri="{FF2B5EF4-FFF2-40B4-BE49-F238E27FC236}">
                <a16:creationId xmlns:a16="http://schemas.microsoft.com/office/drawing/2014/main" id="{7184D088-72AD-254E-B2ED-5864A7A0F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4131" y="2492600"/>
            <a:ext cx="182880" cy="193034"/>
          </a:xfrm>
          <a:prstGeom prst="ellipse">
            <a:avLst/>
          </a:prstGeom>
          <a:noFill/>
          <a:ln w="50800" cmpd="sng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DBECB676-294C-E645-BC97-66E75C4B01E1}"/>
              </a:ext>
            </a:extLst>
          </p:cNvPr>
          <p:cNvSpPr txBox="1">
            <a:spLocks/>
          </p:cNvSpPr>
          <p:nvPr/>
        </p:nvSpPr>
        <p:spPr>
          <a:xfrm>
            <a:off x="6049126" y="1326979"/>
            <a:ext cx="5320577" cy="762000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sz="4800" dirty="0"/>
              <a:t>Problem Sketch: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F1FF430-569C-BB43-BC1C-708E7CE3FA68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7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1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utput1.png">
            <a:extLst>
              <a:ext uri="{FF2B5EF4-FFF2-40B4-BE49-F238E27FC236}">
                <a16:creationId xmlns:a16="http://schemas.microsoft.com/office/drawing/2014/main" id="{2E8F8EEE-FF05-2E46-AE37-E97895EABA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94131" y="1695958"/>
            <a:ext cx="7589763" cy="471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output2.png">
            <a:extLst>
              <a:ext uri="{FF2B5EF4-FFF2-40B4-BE49-F238E27FC236}">
                <a16:creationId xmlns:a16="http://schemas.microsoft.com/office/drawing/2014/main" id="{5C6E64E4-05F8-0844-815C-D76F99EF38C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4131" y="1695958"/>
            <a:ext cx="7589763" cy="471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output4.png">
            <a:extLst>
              <a:ext uri="{FF2B5EF4-FFF2-40B4-BE49-F238E27FC236}">
                <a16:creationId xmlns:a16="http://schemas.microsoft.com/office/drawing/2014/main" id="{E3FBF6D8-A1F2-1844-9AE4-EE23AC105E5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94131" y="1695958"/>
            <a:ext cx="7589763" cy="471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096284-9C2A-B545-8511-DF54B36236C4}"/>
              </a:ext>
            </a:extLst>
          </p:cNvPr>
          <p:cNvSpPr/>
          <p:nvPr/>
        </p:nvSpPr>
        <p:spPr bwMode="auto">
          <a:xfrm>
            <a:off x="516730" y="2590800"/>
            <a:ext cx="10332720" cy="5029200"/>
          </a:xfrm>
          <a:prstGeom prst="rect">
            <a:avLst/>
          </a:prstGeom>
          <a:solidFill>
            <a:srgbClr val="A90000"/>
          </a:solidFill>
          <a:ln w="25400" cap="flat" cmpd="sng" algn="ctr">
            <a:solidFill>
              <a:srgbClr val="C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1D08F1F-A50A-F14C-9B0D-C75DA4C6ABF6}"/>
              </a:ext>
            </a:extLst>
          </p:cNvPr>
          <p:cNvSpPr/>
          <p:nvPr/>
        </p:nvSpPr>
        <p:spPr bwMode="auto">
          <a:xfrm>
            <a:off x="671498" y="2743200"/>
            <a:ext cx="10060771" cy="4713295"/>
          </a:xfrm>
          <a:prstGeom prst="roundRect">
            <a:avLst>
              <a:gd name="adj" fmla="val 3891"/>
            </a:avLst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3FBC43-FE20-804E-89FA-D3606ADDE54E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27279" y="1804330"/>
            <a:ext cx="661733" cy="714476"/>
          </a:xfrm>
          <a:prstGeom prst="straightConnector1">
            <a:avLst/>
          </a:prstGeom>
          <a:ln w="34925" cmpd="sng">
            <a:solidFill>
              <a:schemeClr val="tx1">
                <a:alpha val="71000"/>
              </a:schemeClr>
            </a:solidFill>
            <a:prstDash val="sysDash"/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F48972-F99F-4345-B3D3-01B11EF4D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5658" y="1295400"/>
            <a:ext cx="1299517" cy="61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Times New Roman" pitchFamily="18" charset="0"/>
              <a:buNone/>
            </a:pPr>
            <a:r>
              <a:rPr lang="en-US" sz="3413" dirty="0"/>
              <a:t>ego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C97114-98A1-5842-BC95-A62D584E7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9294" y="1804330"/>
            <a:ext cx="3735969" cy="2651760"/>
          </a:xfrm>
          <a:prstGeom prst="ellipse">
            <a:avLst/>
          </a:prstGeom>
          <a:noFill/>
          <a:ln w="38100" algn="ctr">
            <a:solidFill>
              <a:srgbClr val="7030A0">
                <a:alpha val="67058"/>
              </a:srgbClr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buClrTx/>
              <a:buSzTx/>
              <a:buFont typeface="Wingdings" pitchFamily="2" charset="2"/>
              <a:buNone/>
            </a:pPr>
            <a:endParaRPr lang="en-US" sz="256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5F04B-8514-D74B-B464-88840D152245}"/>
              </a:ext>
            </a:extLst>
          </p:cNvPr>
          <p:cNvCxnSpPr>
            <a:cxnSpLocks/>
          </p:cNvCxnSpPr>
          <p:nvPr/>
        </p:nvCxnSpPr>
        <p:spPr bwMode="auto">
          <a:xfrm flipH="1">
            <a:off x="14825175" y="2157128"/>
            <a:ext cx="568467" cy="361678"/>
          </a:xfrm>
          <a:prstGeom prst="straightConnector1">
            <a:avLst/>
          </a:prstGeom>
          <a:ln w="34925">
            <a:solidFill>
              <a:srgbClr val="7030A0">
                <a:alpha val="71000"/>
              </a:srgbClr>
            </a:solidFill>
            <a:headEnd type="none" w="med" len="med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7F1A75C-246F-4542-A99B-900C2AB7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Anomalous nodes (global): </a:t>
            </a:r>
            <a:r>
              <a:rPr lang="en-US" dirty="0" err="1"/>
              <a:t>OddBall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8C13-6E79-D647-A685-BE5FBAA53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61" y="1404145"/>
            <a:ext cx="16385370" cy="7543803"/>
          </a:xfrm>
        </p:spPr>
        <p:txBody>
          <a:bodyPr/>
          <a:lstStyle/>
          <a:p>
            <a:endParaRPr lang="en-US" sz="4800" dirty="0"/>
          </a:p>
          <a:p>
            <a:r>
              <a:rPr lang="en-US" sz="4800" dirty="0"/>
              <a:t>For each node</a:t>
            </a:r>
          </a:p>
          <a:p>
            <a:pPr lvl="1">
              <a:spcBef>
                <a:spcPts val="1800"/>
              </a:spcBef>
            </a:pPr>
            <a:r>
              <a:rPr lang="en-US" sz="4400" dirty="0"/>
              <a:t>Extract </a:t>
            </a:r>
            <a:r>
              <a:rPr lang="en-US" sz="4400" dirty="0">
                <a:solidFill>
                  <a:srgbClr val="7030A0"/>
                </a:solidFill>
              </a:rPr>
              <a:t>ego-net</a:t>
            </a:r>
            <a:r>
              <a:rPr lang="en-US" sz="4400" dirty="0"/>
              <a:t> (1-hop neighborhood)</a:t>
            </a:r>
          </a:p>
          <a:p>
            <a:pPr lvl="1">
              <a:spcBef>
                <a:spcPts val="1800"/>
              </a:spcBef>
            </a:pPr>
            <a:r>
              <a:rPr lang="en-US" sz="4400" dirty="0"/>
              <a:t>Extract ego-net features</a:t>
            </a:r>
          </a:p>
          <a:p>
            <a:pPr>
              <a:spcBef>
                <a:spcPts val="1800"/>
              </a:spcBef>
            </a:pPr>
            <a:r>
              <a:rPr lang="en-US" sz="4800" dirty="0"/>
              <a:t>Find patterns (“laws”)</a:t>
            </a:r>
          </a:p>
          <a:p>
            <a:pPr>
              <a:spcBef>
                <a:spcPts val="1800"/>
              </a:spcBef>
            </a:pPr>
            <a:r>
              <a:rPr lang="en-US" sz="4800" dirty="0"/>
              <a:t>Detect outliers (distance to patterns)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7CCDF8-7DBE-0348-AAAD-FF34D820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7587" y="1726264"/>
            <a:ext cx="2014040" cy="61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Times New Roman" pitchFamily="18" charset="0"/>
              <a:buNone/>
            </a:pPr>
            <a:r>
              <a:rPr lang="en-US" sz="3413" b="1" dirty="0">
                <a:solidFill>
                  <a:srgbClr val="7030A0"/>
                </a:solidFill>
              </a:rPr>
              <a:t>ego-net</a:t>
            </a:r>
          </a:p>
        </p:txBody>
      </p:sp>
      <p:sp>
        <p:nvSpPr>
          <p:cNvPr id="19" name="TextBox 35">
            <a:extLst>
              <a:ext uri="{FF2B5EF4-FFF2-40B4-BE49-F238E27FC236}">
                <a16:creationId xmlns:a16="http://schemas.microsoft.com/office/drawing/2014/main" id="{96C5D52B-2BFC-344F-95BD-DB15D85E0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0" y="8382000"/>
            <a:ext cx="10134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2400" dirty="0" err="1">
                <a:latin typeface="Baskerville" panose="02020502070401020303" pitchFamily="18" charset="0"/>
              </a:rPr>
              <a:t>OddBall</a:t>
            </a:r>
            <a:r>
              <a:rPr lang="en-US" altLang="en-US" sz="2400" dirty="0">
                <a:latin typeface="Baskerville" panose="02020502070401020303" pitchFamily="18" charset="0"/>
              </a:rPr>
              <a:t>: Spotting Anomalies in Weighted Graphs. [Akoglu+] PAKDD 2010.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E343DE6-2E77-414A-BB40-C81E3F6EECF1}"/>
              </a:ext>
            </a:extLst>
          </p:cNvPr>
          <p:cNvSpPr txBox="1">
            <a:spLocks/>
          </p:cNvSpPr>
          <p:nvPr/>
        </p:nvSpPr>
        <p:spPr>
          <a:xfrm>
            <a:off x="440531" y="1600200"/>
            <a:ext cx="5119987" cy="762000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sz="4800" dirty="0"/>
              <a:t>Problem Setting: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E7D1842-665F-5948-B242-D1164755519A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7A9E-36C7-294C-9189-161CF133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Anomalous nodes (global): </a:t>
            </a:r>
            <a:r>
              <a:rPr lang="en-US" dirty="0" err="1"/>
              <a:t>OddBall</a:t>
            </a:r>
            <a:endParaRPr lang="en-US" dirty="0"/>
          </a:p>
        </p:txBody>
      </p:sp>
      <p:pic>
        <p:nvPicPr>
          <p:cNvPr id="5" name="Picture 4" descr="obs12.png">
            <a:extLst>
              <a:ext uri="{FF2B5EF4-FFF2-40B4-BE49-F238E27FC236}">
                <a16:creationId xmlns:a16="http://schemas.microsoft.com/office/drawing/2014/main" id="{2DC9BFF8-7376-664B-A19C-7068B63ABC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3731" y="1219200"/>
            <a:ext cx="9150774" cy="7005884"/>
          </a:xfrm>
          <a:prstGeom prst="rect">
            <a:avLst/>
          </a:prstGeom>
          <a:effectLst>
            <a:outerShdw blurRad="444500" dist="292100" dir="21540000" sx="86000" sy="86000" algn="ctr" rotWithShape="0">
              <a:srgbClr val="000000">
                <a:alpha val="61000"/>
              </a:srgbClr>
            </a:outerShdw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34EA83B-0171-0F41-B3C7-88CF5670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3048" y="5592517"/>
            <a:ext cx="1268871" cy="1192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07E074-F921-E646-8A5E-5A6CD2044FFB}"/>
              </a:ext>
            </a:extLst>
          </p:cNvPr>
          <p:cNvCxnSpPr/>
          <p:nvPr/>
        </p:nvCxnSpPr>
        <p:spPr bwMode="auto">
          <a:xfrm rot="16200000" flipV="1">
            <a:off x="8264861" y="5415282"/>
            <a:ext cx="433493" cy="417688"/>
          </a:xfrm>
          <a:prstGeom prst="straightConnector1">
            <a:avLst/>
          </a:prstGeom>
          <a:ln w="22225"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3EC3D6-9AF3-0541-AA8E-FCA49C4136AB}"/>
              </a:ext>
            </a:extLst>
          </p:cNvPr>
          <p:cNvSpPr/>
          <p:nvPr/>
        </p:nvSpPr>
        <p:spPr bwMode="auto">
          <a:xfrm>
            <a:off x="4457118" y="1815254"/>
            <a:ext cx="4097867" cy="1282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512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08E3-1AC2-7F44-B99B-EA5B09D4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48" y="2664179"/>
            <a:ext cx="1789271" cy="61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>
                <a:solidFill>
                  <a:srgbClr val="0000FF"/>
                </a:solidFill>
              </a:rPr>
              <a:t>slope=2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005C1-FB48-C94D-A34D-ECAFECBB8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505" y="4883574"/>
            <a:ext cx="1789271" cy="61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 dirty="0"/>
              <a:t>slope=1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74D5E-5754-5A43-B4FB-87147520A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7662" y="2828996"/>
            <a:ext cx="2398413" cy="61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>
                <a:solidFill>
                  <a:srgbClr val="FF0000"/>
                </a:solidFill>
              </a:rPr>
              <a:t>slope=1.35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CCBE0CF5-F1A9-E842-A61A-A88ED099F68D}"/>
              </a:ext>
            </a:extLst>
          </p:cNvPr>
          <p:cNvSpPr/>
          <p:nvPr/>
        </p:nvSpPr>
        <p:spPr bwMode="auto">
          <a:xfrm>
            <a:off x="10167037" y="5576711"/>
            <a:ext cx="5284894" cy="1781019"/>
          </a:xfrm>
          <a:prstGeom prst="wedgeRectCallout">
            <a:avLst>
              <a:gd name="adj1" fmla="val -57295"/>
              <a:gd name="adj2" fmla="val -22115"/>
            </a:avLst>
          </a:prstGeom>
          <a:noFill/>
          <a:ln w="254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 typeface="Wingdings" pitchFamily="2" charset="2"/>
              <a:buNone/>
              <a:defRPr/>
            </a:pPr>
            <a:endParaRPr lang="en-US" sz="2560"/>
          </a:p>
        </p:txBody>
      </p:sp>
      <p:sp>
        <p:nvSpPr>
          <p:cNvPr id="14" name="Text Box 26">
            <a:extLst>
              <a:ext uri="{FF2B5EF4-FFF2-40B4-BE49-F238E27FC236}">
                <a16:creationId xmlns:a16="http://schemas.microsoft.com/office/drawing/2014/main" id="{B923DFF6-4960-874D-B620-4BBD31539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6670" y="1642730"/>
            <a:ext cx="4118187" cy="1667957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Tx/>
              <a:buSzTx/>
              <a:buFont typeface="Wingdings" pitchFamily="2" charset="2"/>
              <a:buNone/>
            </a:pPr>
            <a:r>
              <a:rPr lang="en-US" sz="3413" dirty="0"/>
              <a:t>discussion group, </a:t>
            </a:r>
          </a:p>
          <a:p>
            <a:pPr>
              <a:buClrTx/>
              <a:buSzTx/>
              <a:buFont typeface="Wingdings" pitchFamily="2" charset="2"/>
              <a:buNone/>
            </a:pPr>
            <a:r>
              <a:rPr lang="en-US" sz="3413" dirty="0"/>
              <a:t>“rank boosting”, etc.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42F50CA5-63CB-C94D-B3B1-FF5365E5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56244" y="3456658"/>
            <a:ext cx="1216943" cy="10837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C80203-E3FB-E04D-9494-0E5C47B3C705}"/>
              </a:ext>
            </a:extLst>
          </p:cNvPr>
          <p:cNvCxnSpPr/>
          <p:nvPr/>
        </p:nvCxnSpPr>
        <p:spPr bwMode="auto">
          <a:xfrm rot="16200000" flipH="1">
            <a:off x="6753278" y="4410343"/>
            <a:ext cx="433493" cy="260096"/>
          </a:xfrm>
          <a:prstGeom prst="straightConnector1">
            <a:avLst/>
          </a:prstGeom>
          <a:ln w="22225"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3EC939D3-4F19-1245-827A-36770ECC8F38}"/>
              </a:ext>
            </a:extLst>
          </p:cNvPr>
          <p:cNvSpPr/>
          <p:nvPr/>
        </p:nvSpPr>
        <p:spPr bwMode="auto">
          <a:xfrm>
            <a:off x="2410218" y="1740859"/>
            <a:ext cx="3944887" cy="1569828"/>
          </a:xfrm>
          <a:prstGeom prst="wedgeRectCallout">
            <a:avLst>
              <a:gd name="adj1" fmla="val 38273"/>
              <a:gd name="adj2" fmla="val 63895"/>
            </a:avLst>
          </a:prstGeom>
          <a:noFill/>
          <a:ln w="254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>
            <a:spAutoFit/>
          </a:bodyPr>
          <a:lstStyle/>
          <a:p>
            <a:pPr algn="ctr">
              <a:buClrTx/>
              <a:buSzTx/>
              <a:buFont typeface="Wingdings" pitchFamily="2" charset="2"/>
              <a:buNone/>
              <a:defRPr/>
            </a:pPr>
            <a:endParaRPr lang="en-US" sz="256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11D3D1-5C77-2542-AFD0-C8586AD2E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230" y="7785242"/>
            <a:ext cx="2817707" cy="6175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 dirty="0"/>
              <a:t>#neighbors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C2E2E-2346-E14E-B199-96AD830BD80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615007" y="4233209"/>
            <a:ext cx="2170641" cy="6175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 dirty="0"/>
              <a:t>#edges E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CD3B6C4B-D3A4-0E47-B6BD-9F90744CF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6128" y="5605130"/>
            <a:ext cx="5275803" cy="166795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Tx/>
              <a:buSzTx/>
              <a:buFont typeface="Wingdings" pitchFamily="2" charset="2"/>
              <a:buNone/>
            </a:pPr>
            <a:r>
              <a:rPr lang="en-US" sz="3413" dirty="0"/>
              <a:t>telemarketer, spammer,</a:t>
            </a:r>
          </a:p>
          <a:p>
            <a:pPr>
              <a:buClrTx/>
              <a:buSzTx/>
              <a:buFont typeface="Wingdings" pitchFamily="2" charset="2"/>
              <a:buNone/>
            </a:pPr>
            <a:r>
              <a:rPr lang="en-US" sz="3413" dirty="0"/>
              <a:t> port scanner, </a:t>
            </a:r>
            <a:r>
              <a:rPr lang="en-US" sz="3413" dirty="0">
                <a:sym typeface="Wingdings" pitchFamily="2" charset="2"/>
              </a:rPr>
              <a:t>“popularity </a:t>
            </a:r>
          </a:p>
          <a:p>
            <a:pPr>
              <a:buClrTx/>
              <a:buSzTx/>
              <a:buFont typeface="Wingdings" pitchFamily="2" charset="2"/>
              <a:buNone/>
            </a:pPr>
            <a:r>
              <a:rPr lang="en-US" sz="3413" dirty="0">
                <a:sym typeface="Wingdings" pitchFamily="2" charset="2"/>
              </a:rPr>
              <a:t>contests”</a:t>
            </a:r>
            <a:r>
              <a:rPr lang="en-US" sz="3413" dirty="0"/>
              <a:t>, etc.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4EBE4E6-D218-E049-84C6-0D10A7578D2F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9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4" grpId="0" animBg="1"/>
      <p:bldP spid="17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5561-2E5D-B947-A809-6D6AADC5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Anomalous nodes (global): </a:t>
            </a:r>
            <a:r>
              <a:rPr lang="en-US" dirty="0" err="1"/>
              <a:t>OddBall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E1E34-E293-E04D-9B1E-8EC07CC300E5}"/>
              </a:ext>
            </a:extLst>
          </p:cNvPr>
          <p:cNvSpPr/>
          <p:nvPr/>
        </p:nvSpPr>
        <p:spPr bwMode="auto">
          <a:xfrm>
            <a:off x="4768691" y="2467752"/>
            <a:ext cx="4696178" cy="891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512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B763C1-D6B5-0849-9F52-03EC5F1B2A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628647"/>
              </p:ext>
            </p:extLst>
          </p:nvPr>
        </p:nvGraphicFramePr>
        <p:xfrm>
          <a:off x="3412331" y="1241000"/>
          <a:ext cx="9862105" cy="760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5" name="Bitmap Image" r:id="rId3" imgW="7323810" imgH="5649114" progId="PBrush">
                  <p:embed/>
                </p:oleObj>
              </mc:Choice>
              <mc:Fallback>
                <p:oleObj name="Bitmap Image" r:id="rId3" imgW="7323810" imgH="5649114" progId="PBrush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331" y="1241000"/>
                        <a:ext cx="9862105" cy="76068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C:\Documents and Settings\lakoglu\Desktop\2_2826246.png">
            <a:extLst>
              <a:ext uri="{FF2B5EF4-FFF2-40B4-BE49-F238E27FC236}">
                <a16:creationId xmlns:a16="http://schemas.microsoft.com/office/drawing/2014/main" id="{F8356C2C-BAAA-B341-8F41-373ED3C2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56331" y="3505200"/>
            <a:ext cx="2162489" cy="216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12">
            <a:extLst>
              <a:ext uri="{FF2B5EF4-FFF2-40B4-BE49-F238E27FC236}">
                <a16:creationId xmlns:a16="http://schemas.microsoft.com/office/drawing/2014/main" id="{08E0272A-B1D3-A34C-84AE-8959BC10507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2126008" y="3200400"/>
            <a:ext cx="553936" cy="574039"/>
          </a:xfrm>
          <a:prstGeom prst="straightConnector1">
            <a:avLst/>
          </a:prstGeom>
          <a:ln w="28575">
            <a:solidFill>
              <a:srgbClr val="C00000"/>
            </a:solidFill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2321CA2-A5B5-D94E-B061-4F5928024DB0}"/>
              </a:ext>
            </a:extLst>
          </p:cNvPr>
          <p:cNvSpPr/>
          <p:nvPr/>
        </p:nvSpPr>
        <p:spPr bwMode="auto">
          <a:xfrm>
            <a:off x="7640585" y="6106164"/>
            <a:ext cx="4662273" cy="1705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5120"/>
          </a:p>
        </p:txBody>
      </p:sp>
      <p:pic>
        <p:nvPicPr>
          <p:cNvPr id="9" name="Picture 7" descr="C:\Documents and Settings\lakoglu\Desktop\1_1605021.png">
            <a:extLst>
              <a:ext uri="{FF2B5EF4-FFF2-40B4-BE49-F238E27FC236}">
                <a16:creationId xmlns:a16="http://schemas.microsoft.com/office/drawing/2014/main" id="{395C79E4-6186-C04F-B606-D0DDE781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06562" y="1482576"/>
            <a:ext cx="2153569" cy="217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CFC4C3-2EA2-4649-9E60-7CDE1DAAB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302" y="8229600"/>
            <a:ext cx="2534751" cy="7078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4000" dirty="0">
                <a:latin typeface="Gill Sans" panose="020B0502020104020203" pitchFamily="34" charset="-79"/>
                <a:ea typeface="Tahoma" pitchFamily="34" charset="0"/>
                <a:cs typeface="+mn-cs"/>
              </a:rPr>
              <a:t>#citations 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A3CD7BA-4FCA-E94F-BF97-1CE35A5D71D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462450" y="4662168"/>
            <a:ext cx="2113374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4000" dirty="0">
                <a:latin typeface="Gill Sans" panose="020B0502020104020203" pitchFamily="34" charset="-79"/>
                <a:ea typeface="Tahoma" pitchFamily="34" charset="0"/>
                <a:cs typeface="+mn-cs"/>
              </a:rPr>
              <a:t>#cross-citations</a:t>
            </a:r>
          </a:p>
        </p:txBody>
      </p:sp>
      <p:cxnSp>
        <p:nvCxnSpPr>
          <p:cNvPr id="12" name="Straight Arrow Connector 12">
            <a:extLst>
              <a:ext uri="{FF2B5EF4-FFF2-40B4-BE49-F238E27FC236}">
                <a16:creationId xmlns:a16="http://schemas.microsoft.com/office/drawing/2014/main" id="{8472D771-5224-454A-B877-29E0F05382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88061" y="3200400"/>
            <a:ext cx="901070" cy="269239"/>
          </a:xfrm>
          <a:prstGeom prst="straightConnector1">
            <a:avLst/>
          </a:prstGeom>
          <a:ln w="28575">
            <a:solidFill>
              <a:srgbClr val="C00000"/>
            </a:solidFill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69853DB1-31E1-4B41-9CE8-595628FB1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331" y="1441552"/>
            <a:ext cx="4114800" cy="6175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FORUM POSTS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A04FF691-F72D-2149-BCCD-E75DA8927FBB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1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D94F-9077-D141-B4BF-A25A108C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Anomalous nodes (global): </a:t>
            </a:r>
            <a:r>
              <a:rPr lang="en-US" dirty="0" err="1"/>
              <a:t>OddBall</a:t>
            </a:r>
            <a:endParaRPr lang="en-US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1F58C1D7-7057-E94C-9AD8-F4049E2CFF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791977"/>
              </p:ext>
            </p:extLst>
          </p:nvPr>
        </p:nvGraphicFramePr>
        <p:xfrm>
          <a:off x="3643753" y="1721049"/>
          <a:ext cx="8669867" cy="736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8" name="Bitmap Image" r:id="rId3" imgW="6780952" imgH="5761905" progId="PBrush">
                  <p:embed/>
                </p:oleObj>
              </mc:Choice>
              <mc:Fallback>
                <p:oleObj name="Bitmap Image" r:id="rId3" imgW="6780952" imgH="5761905" progId="PBrush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753" y="1721049"/>
                        <a:ext cx="8669867" cy="7369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5A9E65E-DAFF-ED42-9528-23B6B371AFA1}"/>
              </a:ext>
            </a:extLst>
          </p:cNvPr>
          <p:cNvSpPr/>
          <p:nvPr/>
        </p:nvSpPr>
        <p:spPr bwMode="auto">
          <a:xfrm>
            <a:off x="4668784" y="2330651"/>
            <a:ext cx="4696178" cy="891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512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B7D2429-CBD0-714C-830E-27552324F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744" y="8438871"/>
            <a:ext cx="1874231" cy="7051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4000" dirty="0">
                <a:latin typeface="Gill Sans" panose="020B0502020104020203" pitchFamily="34" charset="-79"/>
                <a:ea typeface="Tahoma" pitchFamily="34" charset="0"/>
                <a:cs typeface="Gill Sans" panose="020B0502020104020203" pitchFamily="34" charset="-79"/>
              </a:rPr>
              <a:t>#checks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C76E886-B769-7C49-B996-1A7B778A6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931" y="4911291"/>
            <a:ext cx="975360" cy="7051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982" dirty="0">
                <a:latin typeface="Tahoma" pitchFamily="34" charset="0"/>
                <a:ea typeface="Tahoma" pitchFamily="34" charset="0"/>
                <a:cs typeface="Tahoma" pitchFamily="34" charset="0"/>
              </a:rPr>
              <a:t> $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1C77CE3-EEBC-1641-80DA-5C81C771F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78" y="1600200"/>
            <a:ext cx="5142653" cy="6175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 dirty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CAMPAIGN-DONATIONS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7B4B588-5DDC-1742-8004-7CE672857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5584" y="1691950"/>
            <a:ext cx="1842347" cy="11427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 b="1" dirty="0">
                <a:latin typeface="+mn-lt"/>
                <a:ea typeface="Tahoma" pitchFamily="34" charset="0"/>
                <a:cs typeface="Tahoma" pitchFamily="34" charset="0"/>
              </a:rPr>
              <a:t>Kerry,</a:t>
            </a: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 b="1" dirty="0">
                <a:latin typeface="+mn-lt"/>
                <a:ea typeface="Tahoma" pitchFamily="34" charset="0"/>
                <a:cs typeface="Tahoma" pitchFamily="34" charset="0"/>
              </a:rPr>
              <a:t>John F.</a:t>
            </a:r>
            <a:endParaRPr lang="en-US" sz="2844" b="1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A5799E3B-41CA-3F4C-8A89-065D4AFC8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05228" y="1368214"/>
            <a:ext cx="1046303" cy="1374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85C9C030-D84F-C940-A7BA-948FA9FA0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8784" y="3124200"/>
            <a:ext cx="2934547" cy="11427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 b="1" dirty="0">
                <a:latin typeface="+mn-lt"/>
                <a:ea typeface="Tahoma" pitchFamily="34" charset="0"/>
                <a:cs typeface="Tahoma" pitchFamily="34" charset="0"/>
              </a:rPr>
              <a:t>Snyder, James E. </a:t>
            </a:r>
            <a:r>
              <a:rPr lang="en-US" sz="3413" b="1" dirty="0" err="1">
                <a:latin typeface="+mn-lt"/>
                <a:ea typeface="Tahoma" pitchFamily="34" charset="0"/>
                <a:cs typeface="Tahoma" pitchFamily="34" charset="0"/>
              </a:rPr>
              <a:t>Jr</a:t>
            </a:r>
            <a:endParaRPr lang="en-US" sz="2844" b="1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21137CD-BE5A-9B46-AE08-0E0E85316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1531" y="7015538"/>
            <a:ext cx="2333434" cy="11427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sz="3413" b="1" dirty="0">
                <a:latin typeface="+mn-lt"/>
                <a:ea typeface="Tahoma" pitchFamily="34" charset="0"/>
                <a:cs typeface="Tahoma" pitchFamily="34" charset="0"/>
              </a:rPr>
              <a:t>Russo,</a:t>
            </a:r>
            <a:br>
              <a:rPr lang="en-US" sz="3413" b="1" dirty="0">
                <a:latin typeface="+mn-lt"/>
                <a:ea typeface="Tahoma" pitchFamily="34" charset="0"/>
                <a:cs typeface="Tahoma" pitchFamily="34" charset="0"/>
              </a:rPr>
            </a:br>
            <a:r>
              <a:rPr lang="en-US" sz="3413" b="1" dirty="0">
                <a:latin typeface="+mn-lt"/>
                <a:ea typeface="Tahoma" pitchFamily="34" charset="0"/>
                <a:cs typeface="Tahoma" pitchFamily="34" charset="0"/>
              </a:rPr>
              <a:t>Aaron</a:t>
            </a:r>
            <a:endParaRPr lang="en-US" sz="2844" b="1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D49ED154-78B6-F84F-BADB-A2377DF7C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36531" y="6772709"/>
            <a:ext cx="1174202" cy="13004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37D4B051-1F83-C14F-BC05-C7B7568C64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0818970" y="2748304"/>
            <a:ext cx="704427" cy="120850"/>
          </a:xfrm>
          <a:prstGeom prst="straightConnector1">
            <a:avLst/>
          </a:prstGeom>
          <a:ln w="28575">
            <a:solidFill>
              <a:srgbClr val="C00000"/>
            </a:solidFill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2">
            <a:extLst>
              <a:ext uri="{FF2B5EF4-FFF2-40B4-BE49-F238E27FC236}">
                <a16:creationId xmlns:a16="http://schemas.microsoft.com/office/drawing/2014/main" id="{5785BE33-FD4E-3948-A6C9-861EA97FFEC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668784" y="4120189"/>
            <a:ext cx="419947" cy="428732"/>
          </a:xfrm>
          <a:prstGeom prst="straightConnector1">
            <a:avLst/>
          </a:prstGeom>
          <a:ln w="28575">
            <a:solidFill>
              <a:srgbClr val="C00000"/>
            </a:solidFill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2">
            <a:extLst>
              <a:ext uri="{FF2B5EF4-FFF2-40B4-BE49-F238E27FC236}">
                <a16:creationId xmlns:a16="http://schemas.microsoft.com/office/drawing/2014/main" id="{F52F1AC8-13D0-0845-BD23-28E420DF0FD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631531" y="7297510"/>
            <a:ext cx="457200" cy="400225"/>
          </a:xfrm>
          <a:prstGeom prst="straightConnector1">
            <a:avLst/>
          </a:prstGeom>
          <a:ln w="28575">
            <a:solidFill>
              <a:srgbClr val="C00000"/>
            </a:solidFill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">
            <a:extLst>
              <a:ext uri="{FF2B5EF4-FFF2-40B4-BE49-F238E27FC236}">
                <a16:creationId xmlns:a16="http://schemas.microsoft.com/office/drawing/2014/main" id="{85F6EF20-F29D-9A47-AC9B-874D70DF54C8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26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EDAA-E798-9C43-B9BB-05A5F595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E235-F040-F14F-ACD0-197CA8C2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Anomaly Detection: Motivation, Formalism, Challenges</a:t>
            </a:r>
          </a:p>
          <a:p>
            <a:pPr>
              <a:spcBef>
                <a:spcPts val="2400"/>
              </a:spcBef>
            </a:pPr>
            <a:r>
              <a:rPr lang="en-US" sz="4800" dirty="0">
                <a:solidFill>
                  <a:srgbClr val="C00000"/>
                </a:solidFill>
              </a:rPr>
              <a:t>Graph-based Anomaly Detection</a:t>
            </a:r>
          </a:p>
          <a:p>
            <a:pPr lvl="1">
              <a:spcBef>
                <a:spcPts val="1200"/>
              </a:spcBef>
            </a:pPr>
            <a:r>
              <a:rPr lang="en-US" sz="4400" dirty="0">
                <a:solidFill>
                  <a:schemeClr val="tx1"/>
                </a:solidFill>
              </a:rPr>
              <a:t>General-purpose (single </a:t>
            </a:r>
            <a:r>
              <a:rPr lang="en-US" sz="4400" dirty="0"/>
              <a:t>graph)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Global</a:t>
            </a:r>
            <a:r>
              <a:rPr lang="en-US" sz="4400" dirty="0"/>
              <a:t> – anomalous nodes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</a:t>
            </a:r>
            <a:r>
              <a:rPr lang="en-US" sz="4400" dirty="0"/>
              <a:t> – group anomalies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Collective</a:t>
            </a:r>
            <a:r>
              <a:rPr lang="en-US" sz="4400" dirty="0"/>
              <a:t> – anomalous groups </a:t>
            </a:r>
          </a:p>
          <a:p>
            <a:pPr lvl="1">
              <a:spcBef>
                <a:spcPts val="1200"/>
              </a:spcBef>
            </a:pPr>
            <a:r>
              <a:rPr lang="en-US" sz="4400" dirty="0"/>
              <a:t>Specialized (graph database)</a:t>
            </a:r>
          </a:p>
          <a:p>
            <a:pPr>
              <a:spcBef>
                <a:spcPts val="2400"/>
              </a:spcBef>
            </a:pPr>
            <a:r>
              <a:rPr lang="en-US" sz="4800" dirty="0"/>
              <a:t>Recent Trend: Deep Anomaly Detection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4EB0940-CBCF-FF4C-8128-620048170913}"/>
              </a:ext>
            </a:extLst>
          </p:cNvPr>
          <p:cNvSpPr/>
          <p:nvPr/>
        </p:nvSpPr>
        <p:spPr bwMode="auto">
          <a:xfrm>
            <a:off x="1431131" y="4907902"/>
            <a:ext cx="794134" cy="544286"/>
          </a:xfrm>
          <a:prstGeom prst="rightArrow">
            <a:avLst/>
          </a:prstGeom>
          <a:solidFill>
            <a:srgbClr val="C00000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BE11413-0102-0B4E-99F0-6621A6BEC9DE}"/>
              </a:ext>
            </a:extLst>
          </p:cNvPr>
          <p:cNvGrpSpPr/>
          <p:nvPr/>
        </p:nvGrpSpPr>
        <p:grpSpPr>
          <a:xfrm>
            <a:off x="10194131" y="3429000"/>
            <a:ext cx="4191000" cy="3048000"/>
            <a:chOff x="3717131" y="3048000"/>
            <a:chExt cx="5958840" cy="42672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CB54E16-F757-7943-9612-3D59627A62E8}"/>
                </a:ext>
              </a:extLst>
            </p:cNvPr>
            <p:cNvSpPr/>
            <p:nvPr/>
          </p:nvSpPr>
          <p:spPr bwMode="auto">
            <a:xfrm>
              <a:off x="9340691" y="446532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DD5FC59-1C80-DC4F-9E3F-FC38E9C2BDEC}"/>
                </a:ext>
              </a:extLst>
            </p:cNvPr>
            <p:cNvSpPr/>
            <p:nvPr/>
          </p:nvSpPr>
          <p:spPr bwMode="auto">
            <a:xfrm>
              <a:off x="9493091" y="4572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4ABF287-BA20-824A-B156-02923FE4ADC3}"/>
                </a:ext>
              </a:extLst>
            </p:cNvPr>
            <p:cNvSpPr/>
            <p:nvPr/>
          </p:nvSpPr>
          <p:spPr bwMode="auto">
            <a:xfrm>
              <a:off x="92644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46DDB6F-6066-EA42-AFE1-81E49A3D3F4E}"/>
                </a:ext>
              </a:extLst>
            </p:cNvPr>
            <p:cNvSpPr/>
            <p:nvPr/>
          </p:nvSpPr>
          <p:spPr bwMode="auto">
            <a:xfrm>
              <a:off x="94168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47C26F6-BB65-DE47-82FB-2B668EF459BC}"/>
                </a:ext>
              </a:extLst>
            </p:cNvPr>
            <p:cNvSpPr/>
            <p:nvPr/>
          </p:nvSpPr>
          <p:spPr bwMode="auto">
            <a:xfrm>
              <a:off x="71308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86299F8-847C-DD4A-AFAD-C7C1C354B481}"/>
                </a:ext>
              </a:extLst>
            </p:cNvPr>
            <p:cNvSpPr/>
            <p:nvPr/>
          </p:nvSpPr>
          <p:spPr bwMode="auto">
            <a:xfrm>
              <a:off x="8045291" y="4267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9A3A3C-594C-6843-96A6-4CBBE2C5ABF0}"/>
                </a:ext>
              </a:extLst>
            </p:cNvPr>
            <p:cNvSpPr/>
            <p:nvPr/>
          </p:nvSpPr>
          <p:spPr bwMode="auto">
            <a:xfrm>
              <a:off x="8197691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B5204C4-D48D-B74A-90CC-AFA515A5B501}"/>
                </a:ext>
              </a:extLst>
            </p:cNvPr>
            <p:cNvSpPr/>
            <p:nvPr/>
          </p:nvSpPr>
          <p:spPr bwMode="auto">
            <a:xfrm>
              <a:off x="8660987" y="4038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B648882-1638-3B4D-9FA2-1C53A32597EC}"/>
                </a:ext>
              </a:extLst>
            </p:cNvPr>
            <p:cNvSpPr/>
            <p:nvPr/>
          </p:nvSpPr>
          <p:spPr bwMode="auto">
            <a:xfrm>
              <a:off x="8813387" y="4191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4D9F0E6-B01F-DB4E-92C6-85A1B3FCB462}"/>
                </a:ext>
              </a:extLst>
            </p:cNvPr>
            <p:cNvSpPr/>
            <p:nvPr/>
          </p:nvSpPr>
          <p:spPr bwMode="auto">
            <a:xfrm>
              <a:off x="827389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64AA0E0-61E4-204D-AD46-15ED43A4BE18}"/>
                </a:ext>
              </a:extLst>
            </p:cNvPr>
            <p:cNvSpPr/>
            <p:nvPr/>
          </p:nvSpPr>
          <p:spPr bwMode="auto">
            <a:xfrm>
              <a:off x="84262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5AD313D-477A-344B-950C-371DFDE3493D}"/>
                </a:ext>
              </a:extLst>
            </p:cNvPr>
            <p:cNvSpPr/>
            <p:nvPr/>
          </p:nvSpPr>
          <p:spPr bwMode="auto">
            <a:xfrm>
              <a:off x="9118187" y="4501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1ABE4EC-4891-ED44-A167-00618017E216}"/>
                </a:ext>
              </a:extLst>
            </p:cNvPr>
            <p:cNvSpPr/>
            <p:nvPr/>
          </p:nvSpPr>
          <p:spPr bwMode="auto">
            <a:xfrm>
              <a:off x="8502491" y="4425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7F3D745-D019-F94B-B5F9-8AA194DA1CE9}"/>
                </a:ext>
              </a:extLst>
            </p:cNvPr>
            <p:cNvSpPr/>
            <p:nvPr/>
          </p:nvSpPr>
          <p:spPr bwMode="auto">
            <a:xfrm>
              <a:off x="8654891" y="4578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E70F66B-AD46-BF42-AE95-AE364854369A}"/>
                </a:ext>
              </a:extLst>
            </p:cNvPr>
            <p:cNvSpPr/>
            <p:nvPr/>
          </p:nvSpPr>
          <p:spPr bwMode="auto">
            <a:xfrm>
              <a:off x="8807291" y="4495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8B7A6F2-645C-F746-8E95-3A6DC8B5ED24}"/>
                </a:ext>
              </a:extLst>
            </p:cNvPr>
            <p:cNvSpPr/>
            <p:nvPr/>
          </p:nvSpPr>
          <p:spPr bwMode="auto">
            <a:xfrm>
              <a:off x="89596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E5647B7-02A3-3C47-B6F9-75A5C6CD2978}"/>
                </a:ext>
              </a:extLst>
            </p:cNvPr>
            <p:cNvSpPr/>
            <p:nvPr/>
          </p:nvSpPr>
          <p:spPr bwMode="auto">
            <a:xfrm>
              <a:off x="8959691" y="3048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F513F4D-9EF6-2C4D-A153-225C464AE17C}"/>
                </a:ext>
              </a:extLst>
            </p:cNvPr>
            <p:cNvSpPr/>
            <p:nvPr/>
          </p:nvSpPr>
          <p:spPr bwMode="auto">
            <a:xfrm>
              <a:off x="91120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6236C7C-65A2-F24A-BDF9-204C6AF4196F}"/>
                </a:ext>
              </a:extLst>
            </p:cNvPr>
            <p:cNvSpPr/>
            <p:nvPr/>
          </p:nvSpPr>
          <p:spPr bwMode="auto">
            <a:xfrm>
              <a:off x="9035891" y="3352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84F42C7-341E-534A-A1EF-4155FD65FD73}"/>
                </a:ext>
              </a:extLst>
            </p:cNvPr>
            <p:cNvSpPr/>
            <p:nvPr/>
          </p:nvSpPr>
          <p:spPr bwMode="auto">
            <a:xfrm>
              <a:off x="9346787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27F4AF3-7033-3844-A346-D495B70886D9}"/>
                </a:ext>
              </a:extLst>
            </p:cNvPr>
            <p:cNvSpPr/>
            <p:nvPr/>
          </p:nvSpPr>
          <p:spPr bwMode="auto">
            <a:xfrm>
              <a:off x="8502491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B264A57-C1CC-7C47-BDF6-770D584A4037}"/>
                </a:ext>
              </a:extLst>
            </p:cNvPr>
            <p:cNvSpPr/>
            <p:nvPr/>
          </p:nvSpPr>
          <p:spPr bwMode="auto">
            <a:xfrm>
              <a:off x="86548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A7C9869-B3B8-C243-81BC-646D289C0CAB}"/>
                </a:ext>
              </a:extLst>
            </p:cNvPr>
            <p:cNvSpPr/>
            <p:nvPr/>
          </p:nvSpPr>
          <p:spPr bwMode="auto">
            <a:xfrm>
              <a:off x="7892891" y="3352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D87942C-9548-E742-890C-E4AE8A3F727C}"/>
                </a:ext>
              </a:extLst>
            </p:cNvPr>
            <p:cNvSpPr/>
            <p:nvPr/>
          </p:nvSpPr>
          <p:spPr bwMode="auto">
            <a:xfrm>
              <a:off x="8045291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130059-F0D2-7A4E-ABC2-3B2DB6EDFC3E}"/>
                </a:ext>
              </a:extLst>
            </p:cNvPr>
            <p:cNvSpPr/>
            <p:nvPr/>
          </p:nvSpPr>
          <p:spPr bwMode="auto">
            <a:xfrm>
              <a:off x="81976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A9429F1-5045-DC47-A24F-1F4BCC515241}"/>
                </a:ext>
              </a:extLst>
            </p:cNvPr>
            <p:cNvSpPr/>
            <p:nvPr/>
          </p:nvSpPr>
          <p:spPr bwMode="auto">
            <a:xfrm>
              <a:off x="8660987" y="3810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2D5A965-A3B6-D245-9F8F-101DD3DDF168}"/>
                </a:ext>
              </a:extLst>
            </p:cNvPr>
            <p:cNvSpPr/>
            <p:nvPr/>
          </p:nvSpPr>
          <p:spPr bwMode="auto">
            <a:xfrm>
              <a:off x="8813387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1F8DADD-C201-2849-A88D-E07D870CFE24}"/>
                </a:ext>
              </a:extLst>
            </p:cNvPr>
            <p:cNvSpPr/>
            <p:nvPr/>
          </p:nvSpPr>
          <p:spPr bwMode="auto">
            <a:xfrm>
              <a:off x="8813387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139DABE-D6F1-2549-8014-8B205DC70393}"/>
                </a:ext>
              </a:extLst>
            </p:cNvPr>
            <p:cNvSpPr/>
            <p:nvPr/>
          </p:nvSpPr>
          <p:spPr bwMode="auto">
            <a:xfrm>
              <a:off x="8965787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3BBF086-D3E6-3C49-9B3F-BEE8C0A4C3E1}"/>
                </a:ext>
              </a:extLst>
            </p:cNvPr>
            <p:cNvSpPr/>
            <p:nvPr/>
          </p:nvSpPr>
          <p:spPr bwMode="auto">
            <a:xfrm>
              <a:off x="6307931" y="3368317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56E842-63F8-554B-B555-9F7AEA0E4EB2}"/>
                </a:ext>
              </a:extLst>
            </p:cNvPr>
            <p:cNvSpPr/>
            <p:nvPr/>
          </p:nvSpPr>
          <p:spPr bwMode="auto">
            <a:xfrm>
              <a:off x="65212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9081237-E3A8-7743-BAA2-3344AAAFB078}"/>
                </a:ext>
              </a:extLst>
            </p:cNvPr>
            <p:cNvSpPr/>
            <p:nvPr/>
          </p:nvSpPr>
          <p:spPr bwMode="auto">
            <a:xfrm>
              <a:off x="6911435" y="3156204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AE176BB-A1FD-B04C-9262-E54278EF0DA7}"/>
                </a:ext>
              </a:extLst>
            </p:cNvPr>
            <p:cNvSpPr/>
            <p:nvPr/>
          </p:nvSpPr>
          <p:spPr bwMode="auto">
            <a:xfrm>
              <a:off x="6521291" y="3276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0BAF356-FA28-AC44-B448-D676CB76C0ED}"/>
                </a:ext>
              </a:extLst>
            </p:cNvPr>
            <p:cNvSpPr/>
            <p:nvPr/>
          </p:nvSpPr>
          <p:spPr bwMode="auto">
            <a:xfrm>
              <a:off x="6673691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EEE17DD-B98A-A040-AC95-4803EA7FE1BF}"/>
                </a:ext>
              </a:extLst>
            </p:cNvPr>
            <p:cNvSpPr/>
            <p:nvPr/>
          </p:nvSpPr>
          <p:spPr bwMode="auto">
            <a:xfrm>
              <a:off x="6984587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6775626-7E8C-DA42-ACED-1436E78C8E9F}"/>
                </a:ext>
              </a:extLst>
            </p:cNvPr>
            <p:cNvSpPr/>
            <p:nvPr/>
          </p:nvSpPr>
          <p:spPr bwMode="auto">
            <a:xfrm>
              <a:off x="69784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E157069-2662-5441-B276-F987F2E835F9}"/>
                </a:ext>
              </a:extLst>
            </p:cNvPr>
            <p:cNvSpPr/>
            <p:nvPr/>
          </p:nvSpPr>
          <p:spPr bwMode="auto">
            <a:xfrm>
              <a:off x="7130891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1E24840-882A-CE4A-9847-12F56E066CF1}"/>
                </a:ext>
              </a:extLst>
            </p:cNvPr>
            <p:cNvSpPr/>
            <p:nvPr/>
          </p:nvSpPr>
          <p:spPr bwMode="auto">
            <a:xfrm>
              <a:off x="72832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A83C085-F858-6B47-B792-C6317D1F3C17}"/>
                </a:ext>
              </a:extLst>
            </p:cNvPr>
            <p:cNvSpPr/>
            <p:nvPr/>
          </p:nvSpPr>
          <p:spPr bwMode="auto">
            <a:xfrm>
              <a:off x="72832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F3CEA34-DAEA-954A-A9AB-90BCACA96456}"/>
                </a:ext>
              </a:extLst>
            </p:cNvPr>
            <p:cNvSpPr/>
            <p:nvPr/>
          </p:nvSpPr>
          <p:spPr bwMode="auto">
            <a:xfrm>
              <a:off x="7670387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10274BF-A722-4141-922A-5B4E5703879C}"/>
                </a:ext>
              </a:extLst>
            </p:cNvPr>
            <p:cNvSpPr/>
            <p:nvPr/>
          </p:nvSpPr>
          <p:spPr bwMode="auto">
            <a:xfrm>
              <a:off x="72832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A7FFD7C-5464-6E48-B216-6B034D11AEB4}"/>
                </a:ext>
              </a:extLst>
            </p:cNvPr>
            <p:cNvSpPr/>
            <p:nvPr/>
          </p:nvSpPr>
          <p:spPr bwMode="auto">
            <a:xfrm>
              <a:off x="66736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68CADA4-4441-FC43-9D89-409C91A599D0}"/>
                </a:ext>
              </a:extLst>
            </p:cNvPr>
            <p:cNvSpPr/>
            <p:nvPr/>
          </p:nvSpPr>
          <p:spPr bwMode="auto">
            <a:xfrm>
              <a:off x="6902291" y="4120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5C81B9C-41AF-694A-9D50-DB4F98C0EDB4}"/>
                </a:ext>
              </a:extLst>
            </p:cNvPr>
            <p:cNvSpPr/>
            <p:nvPr/>
          </p:nvSpPr>
          <p:spPr bwMode="auto">
            <a:xfrm>
              <a:off x="68260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2494D46-996A-4D45-B875-16FD02B2309D}"/>
                </a:ext>
              </a:extLst>
            </p:cNvPr>
            <p:cNvSpPr/>
            <p:nvPr/>
          </p:nvSpPr>
          <p:spPr bwMode="auto">
            <a:xfrm>
              <a:off x="66736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3F04009-FE9B-2F46-A698-4CBDCA566E0D}"/>
                </a:ext>
              </a:extLst>
            </p:cNvPr>
            <p:cNvSpPr/>
            <p:nvPr/>
          </p:nvSpPr>
          <p:spPr bwMode="auto">
            <a:xfrm>
              <a:off x="7435691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592DEF0-E077-5243-BA96-3C85D8907C04}"/>
                </a:ext>
              </a:extLst>
            </p:cNvPr>
            <p:cNvSpPr/>
            <p:nvPr/>
          </p:nvSpPr>
          <p:spPr bwMode="auto">
            <a:xfrm>
              <a:off x="7136987" y="3581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861A601-842B-5240-9553-D97194999A03}"/>
                </a:ext>
              </a:extLst>
            </p:cNvPr>
            <p:cNvSpPr/>
            <p:nvPr/>
          </p:nvSpPr>
          <p:spPr bwMode="auto">
            <a:xfrm>
              <a:off x="7670387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909091B-16E6-104A-9D36-42032B795305}"/>
                </a:ext>
              </a:extLst>
            </p:cNvPr>
            <p:cNvSpPr/>
            <p:nvPr/>
          </p:nvSpPr>
          <p:spPr bwMode="auto">
            <a:xfrm>
              <a:off x="7898987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D250D65-0409-8643-B8D6-7C7E60CA3AAF}"/>
                </a:ext>
              </a:extLst>
            </p:cNvPr>
            <p:cNvSpPr/>
            <p:nvPr/>
          </p:nvSpPr>
          <p:spPr bwMode="auto">
            <a:xfrm>
              <a:off x="8051387" y="3048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8C7777-084B-EB41-9B20-26AB9908441E}"/>
                </a:ext>
              </a:extLst>
            </p:cNvPr>
            <p:cNvSpPr/>
            <p:nvPr/>
          </p:nvSpPr>
          <p:spPr bwMode="auto">
            <a:xfrm>
              <a:off x="8203787" y="4197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2539958-6BBA-4849-B140-3A1716C6830B}"/>
                </a:ext>
              </a:extLst>
            </p:cNvPr>
            <p:cNvSpPr/>
            <p:nvPr/>
          </p:nvSpPr>
          <p:spPr bwMode="auto">
            <a:xfrm>
              <a:off x="74356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6EBD4CB-C6ED-5743-9AFD-BF4FE6A2CD00}"/>
                </a:ext>
              </a:extLst>
            </p:cNvPr>
            <p:cNvSpPr/>
            <p:nvPr/>
          </p:nvSpPr>
          <p:spPr bwMode="auto">
            <a:xfrm>
              <a:off x="7136987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4540AB2-5A0B-EA49-A4AD-349412871328}"/>
                </a:ext>
              </a:extLst>
            </p:cNvPr>
            <p:cNvSpPr/>
            <p:nvPr/>
          </p:nvSpPr>
          <p:spPr bwMode="auto">
            <a:xfrm>
              <a:off x="7588091" y="3124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BE0292F-6972-8A4F-A94F-86A32DA20E16}"/>
                </a:ext>
              </a:extLst>
            </p:cNvPr>
            <p:cNvSpPr/>
            <p:nvPr/>
          </p:nvSpPr>
          <p:spPr bwMode="auto">
            <a:xfrm>
              <a:off x="7740491" y="3587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DEE795C-711C-F843-A04C-2DCDEB6CAB1F}"/>
                </a:ext>
              </a:extLst>
            </p:cNvPr>
            <p:cNvSpPr/>
            <p:nvPr/>
          </p:nvSpPr>
          <p:spPr bwMode="auto">
            <a:xfrm>
              <a:off x="8279987" y="3276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43F20C2-0067-5145-92A8-FEB08ED1B07D}"/>
                </a:ext>
              </a:extLst>
            </p:cNvPr>
            <p:cNvSpPr/>
            <p:nvPr/>
          </p:nvSpPr>
          <p:spPr bwMode="auto">
            <a:xfrm>
              <a:off x="8432387" y="3739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AF76E80-2B0B-454C-B04E-23EEBA924615}"/>
                </a:ext>
              </a:extLst>
            </p:cNvPr>
            <p:cNvSpPr/>
            <p:nvPr/>
          </p:nvSpPr>
          <p:spPr bwMode="auto">
            <a:xfrm>
              <a:off x="8660987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F605960-2ACF-964F-9A6B-C05A1622C125}"/>
                </a:ext>
              </a:extLst>
            </p:cNvPr>
            <p:cNvSpPr/>
            <p:nvPr/>
          </p:nvSpPr>
          <p:spPr bwMode="auto">
            <a:xfrm>
              <a:off x="9118187" y="4120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A37C936-7621-BA41-90EB-C7C5887F8FB6}"/>
                </a:ext>
              </a:extLst>
            </p:cNvPr>
            <p:cNvSpPr/>
            <p:nvPr/>
          </p:nvSpPr>
          <p:spPr bwMode="auto">
            <a:xfrm>
              <a:off x="9270587" y="4273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3C6EDB3-D07C-5B45-9135-2BC296A597F7}"/>
                </a:ext>
              </a:extLst>
            </p:cNvPr>
            <p:cNvSpPr/>
            <p:nvPr/>
          </p:nvSpPr>
          <p:spPr bwMode="auto">
            <a:xfrm>
              <a:off x="7822787" y="4191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90C010-D6D8-8E46-861B-A7A3C04F4B94}"/>
                </a:ext>
              </a:extLst>
            </p:cNvPr>
            <p:cNvSpPr/>
            <p:nvPr/>
          </p:nvSpPr>
          <p:spPr bwMode="auto">
            <a:xfrm>
              <a:off x="8212931" y="652272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593FEB8-69DE-2044-B788-50AE04D53D23}"/>
                </a:ext>
              </a:extLst>
            </p:cNvPr>
            <p:cNvSpPr/>
            <p:nvPr/>
          </p:nvSpPr>
          <p:spPr bwMode="auto">
            <a:xfrm>
              <a:off x="4631531" y="6102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6A82A33F-4BFD-6842-AE39-67D25A20904E}"/>
                </a:ext>
              </a:extLst>
            </p:cNvPr>
            <p:cNvSpPr/>
            <p:nvPr/>
          </p:nvSpPr>
          <p:spPr bwMode="auto">
            <a:xfrm>
              <a:off x="47839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5F1BE32-F256-A945-A9DA-A00837C61117}"/>
                </a:ext>
              </a:extLst>
            </p:cNvPr>
            <p:cNvSpPr/>
            <p:nvPr/>
          </p:nvSpPr>
          <p:spPr bwMode="auto">
            <a:xfrm>
              <a:off x="4174331" y="6324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8F6C14B1-2803-7647-8A1D-4AED20DA6FF6}"/>
                </a:ext>
              </a:extLst>
            </p:cNvPr>
            <p:cNvSpPr/>
            <p:nvPr/>
          </p:nvSpPr>
          <p:spPr bwMode="auto">
            <a:xfrm>
              <a:off x="42505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7988B56-F4ED-744D-BB0D-13E4B8B841CD}"/>
                </a:ext>
              </a:extLst>
            </p:cNvPr>
            <p:cNvSpPr/>
            <p:nvPr/>
          </p:nvSpPr>
          <p:spPr bwMode="auto">
            <a:xfrm>
              <a:off x="43267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69C305E-6F92-B844-AED8-46710EABF30F}"/>
                </a:ext>
              </a:extLst>
            </p:cNvPr>
            <p:cNvSpPr/>
            <p:nvPr/>
          </p:nvSpPr>
          <p:spPr bwMode="auto">
            <a:xfrm>
              <a:off x="44791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9F9E3EA-E06E-EF4D-B1AF-858ABC0A41DD}"/>
                </a:ext>
              </a:extLst>
            </p:cNvPr>
            <p:cNvSpPr/>
            <p:nvPr/>
          </p:nvSpPr>
          <p:spPr bwMode="auto">
            <a:xfrm>
              <a:off x="45553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6770E84-364E-D24C-AFC4-97D144895D8D}"/>
                </a:ext>
              </a:extLst>
            </p:cNvPr>
            <p:cNvSpPr/>
            <p:nvPr/>
          </p:nvSpPr>
          <p:spPr bwMode="auto">
            <a:xfrm>
              <a:off x="4479131" y="6711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2D67338-94FB-E24A-B7C4-86D0EA09B4FD}"/>
                </a:ext>
              </a:extLst>
            </p:cNvPr>
            <p:cNvSpPr/>
            <p:nvPr/>
          </p:nvSpPr>
          <p:spPr bwMode="auto">
            <a:xfrm>
              <a:off x="46315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579AD9E-2C76-4E4F-9EBF-291BF5D18A6D}"/>
                </a:ext>
              </a:extLst>
            </p:cNvPr>
            <p:cNvSpPr/>
            <p:nvPr/>
          </p:nvSpPr>
          <p:spPr bwMode="auto">
            <a:xfrm>
              <a:off x="47077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4026019-0576-D14A-8B9D-49419197F288}"/>
                </a:ext>
              </a:extLst>
            </p:cNvPr>
            <p:cNvSpPr/>
            <p:nvPr/>
          </p:nvSpPr>
          <p:spPr bwMode="auto">
            <a:xfrm>
              <a:off x="4402931" y="6635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A9D54FE-8EF9-B843-9788-A8F99A502873}"/>
                </a:ext>
              </a:extLst>
            </p:cNvPr>
            <p:cNvSpPr/>
            <p:nvPr/>
          </p:nvSpPr>
          <p:spPr bwMode="auto">
            <a:xfrm>
              <a:off x="43267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234CCC1-2D01-9A41-8360-8F65D9BC46C0}"/>
                </a:ext>
              </a:extLst>
            </p:cNvPr>
            <p:cNvSpPr/>
            <p:nvPr/>
          </p:nvSpPr>
          <p:spPr bwMode="auto">
            <a:xfrm>
              <a:off x="4866227" y="6406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E6ECED6-D962-7840-88CD-1E23275C5B93}"/>
                </a:ext>
              </a:extLst>
            </p:cNvPr>
            <p:cNvSpPr/>
            <p:nvPr/>
          </p:nvSpPr>
          <p:spPr bwMode="auto">
            <a:xfrm>
              <a:off x="4783931" y="6635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40DA38C-1DCF-794E-AA70-F1CE06A122D8}"/>
                </a:ext>
              </a:extLst>
            </p:cNvPr>
            <p:cNvSpPr/>
            <p:nvPr/>
          </p:nvSpPr>
          <p:spPr bwMode="auto">
            <a:xfrm>
              <a:off x="4555331" y="6629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490759D-B56E-2C4A-86DC-3F750A4904C8}"/>
                </a:ext>
              </a:extLst>
            </p:cNvPr>
            <p:cNvSpPr/>
            <p:nvPr/>
          </p:nvSpPr>
          <p:spPr bwMode="auto">
            <a:xfrm>
              <a:off x="4479131" y="6025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1460A3-125B-B145-8FF3-DD04AADA58AB}"/>
                </a:ext>
              </a:extLst>
            </p:cNvPr>
            <p:cNvSpPr/>
            <p:nvPr/>
          </p:nvSpPr>
          <p:spPr bwMode="auto">
            <a:xfrm>
              <a:off x="44791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9CE35BF-11C5-154B-BCE0-DB25BF49CAB0}"/>
                </a:ext>
              </a:extLst>
            </p:cNvPr>
            <p:cNvSpPr/>
            <p:nvPr/>
          </p:nvSpPr>
          <p:spPr bwMode="auto">
            <a:xfrm>
              <a:off x="4402931" y="6406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EDCDCD1-9746-4841-81B2-60B53AB0D69F}"/>
                </a:ext>
              </a:extLst>
            </p:cNvPr>
            <p:cNvSpPr/>
            <p:nvPr/>
          </p:nvSpPr>
          <p:spPr bwMode="auto">
            <a:xfrm>
              <a:off x="4942427" y="6559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684778C-2B78-084E-928B-9C84096405AF}"/>
                </a:ext>
              </a:extLst>
            </p:cNvPr>
            <p:cNvSpPr/>
            <p:nvPr/>
          </p:nvSpPr>
          <p:spPr bwMode="auto">
            <a:xfrm>
              <a:off x="49363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DEA1FBB-F496-3140-A6BC-A5E71953E9D7}"/>
                </a:ext>
              </a:extLst>
            </p:cNvPr>
            <p:cNvSpPr/>
            <p:nvPr/>
          </p:nvSpPr>
          <p:spPr bwMode="auto">
            <a:xfrm>
              <a:off x="4790027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C03359C-B141-F94A-B7CC-E8A64BF5DC85}"/>
                </a:ext>
              </a:extLst>
            </p:cNvPr>
            <p:cNvSpPr/>
            <p:nvPr/>
          </p:nvSpPr>
          <p:spPr bwMode="auto">
            <a:xfrm>
              <a:off x="4631531" y="6711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39FCBAA-3535-3B44-BA67-F1B4AB400ACA}"/>
                </a:ext>
              </a:extLst>
            </p:cNvPr>
            <p:cNvSpPr/>
            <p:nvPr/>
          </p:nvSpPr>
          <p:spPr bwMode="auto">
            <a:xfrm>
              <a:off x="4555331" y="6324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4BB2CFC-BFF6-7348-A59A-951E87E542AD}"/>
                </a:ext>
              </a:extLst>
            </p:cNvPr>
            <p:cNvSpPr/>
            <p:nvPr/>
          </p:nvSpPr>
          <p:spPr bwMode="auto">
            <a:xfrm>
              <a:off x="5164931" y="5867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5AC9074-4BEF-E34A-8D86-00792359399B}"/>
                </a:ext>
              </a:extLst>
            </p:cNvPr>
            <p:cNvSpPr/>
            <p:nvPr/>
          </p:nvSpPr>
          <p:spPr bwMode="auto">
            <a:xfrm>
              <a:off x="4631531" y="4267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E7B0FF6-F5EA-414D-89B7-84549836353D}"/>
                </a:ext>
              </a:extLst>
            </p:cNvPr>
            <p:cNvSpPr/>
            <p:nvPr/>
          </p:nvSpPr>
          <p:spPr bwMode="auto">
            <a:xfrm>
              <a:off x="455533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CF998805-DA2B-B440-A9E2-5D9974EF0F55}"/>
                </a:ext>
              </a:extLst>
            </p:cNvPr>
            <p:cNvSpPr/>
            <p:nvPr/>
          </p:nvSpPr>
          <p:spPr bwMode="auto">
            <a:xfrm>
              <a:off x="4631531" y="4425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BAF79FA-937F-8F42-8E6F-129E9CF2CDEB}"/>
                </a:ext>
              </a:extLst>
            </p:cNvPr>
            <p:cNvSpPr/>
            <p:nvPr/>
          </p:nvSpPr>
          <p:spPr bwMode="auto">
            <a:xfrm>
              <a:off x="4555331" y="4273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CA9B39A-0BCE-C64E-AB12-94D6C5D669F0}"/>
                </a:ext>
              </a:extLst>
            </p:cNvPr>
            <p:cNvSpPr/>
            <p:nvPr/>
          </p:nvSpPr>
          <p:spPr bwMode="auto">
            <a:xfrm>
              <a:off x="470773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9F17A4C-A8B7-3745-8FD2-DEE94936CC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17131" y="7200899"/>
              <a:ext cx="5958840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B2898A0-482D-3E41-9596-059058402A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36438" y="3048000"/>
              <a:ext cx="0" cy="426720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94" name="Rectangle 1">
            <a:extLst>
              <a:ext uri="{FF2B5EF4-FFF2-40B4-BE49-F238E27FC236}">
                <a16:creationId xmlns:a16="http://schemas.microsoft.com/office/drawing/2014/main" id="{ADDA2233-9C49-E64D-9F63-27B449F35375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0800E431-0354-644B-B324-034222D8312A}"/>
              </a:ext>
            </a:extLst>
          </p:cNvPr>
          <p:cNvSpPr/>
          <p:nvPr/>
        </p:nvSpPr>
        <p:spPr bwMode="auto">
          <a:xfrm rot="6825779">
            <a:off x="11205773" y="4601972"/>
            <a:ext cx="734034" cy="1333429"/>
          </a:xfrm>
          <a:prstGeom prst="arc">
            <a:avLst>
              <a:gd name="adj1" fmla="val 16006023"/>
              <a:gd name="adj2" fmla="val 0"/>
            </a:avLst>
          </a:prstGeom>
          <a:noFill/>
          <a:ln w="25400" cap="flat" cmpd="sng" algn="ctr">
            <a:solidFill>
              <a:srgbClr val="C00000"/>
            </a:solidFill>
            <a:prstDash val="solid"/>
            <a:miter lim="400000"/>
            <a:headEnd type="none" w="lg" len="lg"/>
            <a:tailEnd type="triangle" w="lg" len="lg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anomalies (local)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71301-02F8-1A40-B8F2-4AD1708CD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645" y="1773646"/>
            <a:ext cx="9677400" cy="557132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0FEDDA-ADC5-C847-953C-74BE2845C664}"/>
              </a:ext>
            </a:extLst>
          </p:cNvPr>
          <p:cNvSpPr txBox="1">
            <a:spLocks/>
          </p:cNvSpPr>
          <p:nvPr/>
        </p:nvSpPr>
        <p:spPr>
          <a:xfrm>
            <a:off x="514362" y="7792733"/>
            <a:ext cx="16613969" cy="1524000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sz="4000" kern="0" dirty="0"/>
              <a:t>(left) community “focuses” on                              (right) “focuses” on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353744-3BF8-704C-AE50-8CF3D2137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808" y="7823520"/>
            <a:ext cx="4127075" cy="604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6FFA0F-02D3-5D44-B146-2C3A293B0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3331" y="8033929"/>
            <a:ext cx="1113829" cy="34807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C6C247-3947-2B4A-9F6A-6B70A365F75A}"/>
              </a:ext>
            </a:extLst>
          </p:cNvPr>
          <p:cNvSpPr txBox="1">
            <a:spLocks/>
          </p:cNvSpPr>
          <p:nvPr/>
        </p:nvSpPr>
        <p:spPr>
          <a:xfrm>
            <a:off x="752042" y="1415506"/>
            <a:ext cx="5320577" cy="762000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sz="4800" dirty="0"/>
              <a:t>Problem Sketch: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B026C05-3751-9749-AF7A-58C0B9AFC39E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anomalies (local): </a:t>
            </a:r>
            <a:r>
              <a:rPr lang="en-US" dirty="0" err="1"/>
              <a:t>FocusCO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C2F4C0-1F7E-3240-96A8-18CB12DA4A69}"/>
              </a:ext>
            </a:extLst>
          </p:cNvPr>
          <p:cNvSpPr txBox="1">
            <a:spLocks/>
          </p:cNvSpPr>
          <p:nvPr/>
        </p:nvSpPr>
        <p:spPr>
          <a:xfrm>
            <a:off x="516730" y="1524000"/>
            <a:ext cx="16385370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sz="4800" kern="0" dirty="0"/>
              <a:t>Problem Setting: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D281A0-903E-2445-90FE-3C981E79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80" y="2508250"/>
            <a:ext cx="11978494" cy="495935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715ABB75-8EF8-A645-9195-43A3D3E46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731" y="1295400"/>
            <a:ext cx="4074289" cy="458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A95335A6-9A5C-8E4B-A355-60BC0C508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80" y="8199863"/>
            <a:ext cx="134707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2400" dirty="0">
                <a:latin typeface="Baskerville" panose="02020502070401020303" pitchFamily="18" charset="0"/>
              </a:rPr>
              <a:t>Focused Clustering and Outlier Detection in Large Attributed Graphs. [</a:t>
            </a:r>
            <a:r>
              <a:rPr lang="en-US" altLang="en-US" sz="2400" dirty="0" err="1">
                <a:latin typeface="Baskerville" panose="02020502070401020303" pitchFamily="18" charset="0"/>
              </a:rPr>
              <a:t>Perozzi</a:t>
            </a:r>
            <a:r>
              <a:rPr lang="en-US" altLang="en-US" sz="2400" dirty="0">
                <a:latin typeface="Baskerville" panose="02020502070401020303" pitchFamily="18" charset="0"/>
              </a:rPr>
              <a:t>+] ACM SIGKDD, 2014.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C9FB336-2A12-A540-B3F0-41AD9D34C0C0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7" descr="SocialNetworkAnalysis_Graph.gif">
            <a:extLst>
              <a:ext uri="{FF2B5EF4-FFF2-40B4-BE49-F238E27FC236}">
                <a16:creationId xmlns:a16="http://schemas.microsoft.com/office/drawing/2014/main" id="{F3B54485-CD7F-3B45-BADD-CDA3005DA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66" y="1371600"/>
            <a:ext cx="7110951" cy="641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9">
            <a:extLst>
              <a:ext uri="{FF2B5EF4-FFF2-40B4-BE49-F238E27FC236}">
                <a16:creationId xmlns:a16="http://schemas.microsoft.com/office/drawing/2014/main" id="{34F75C1D-211C-E248-B7C1-81FBA8946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31" y="3981033"/>
            <a:ext cx="4646654" cy="28007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44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cluster </a:t>
            </a:r>
          </a:p>
          <a:p>
            <a:pPr>
              <a:spcBef>
                <a:spcPts val="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4400" dirty="0">
                <a:latin typeface="+mj-lt"/>
                <a:ea typeface="Tahoma" pitchFamily="34" charset="0"/>
                <a:cs typeface="Tahoma" pitchFamily="34" charset="0"/>
              </a:rPr>
              <a:t>extraction &amp; </a:t>
            </a:r>
            <a:br>
              <a:rPr lang="en-US" sz="4400" dirty="0">
                <a:latin typeface="+mj-lt"/>
                <a:ea typeface="Tahoma" pitchFamily="34" charset="0"/>
                <a:cs typeface="Tahoma" pitchFamily="34" charset="0"/>
              </a:rPr>
            </a:br>
            <a:r>
              <a:rPr lang="en-US" sz="4400" dirty="0">
                <a:latin typeface="+mj-lt"/>
                <a:ea typeface="Tahoma" pitchFamily="34" charset="0"/>
                <a:cs typeface="Tahoma" pitchFamily="34" charset="0"/>
              </a:rPr>
              <a:t>(cluster) </a:t>
            </a:r>
            <a:r>
              <a:rPr lang="en-US" sz="4400" dirty="0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outlier </a:t>
            </a:r>
          </a:p>
          <a:p>
            <a:pPr>
              <a:spcBef>
                <a:spcPts val="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4400" dirty="0">
                <a:latin typeface="+mj-lt"/>
                <a:ea typeface="Tahoma" pitchFamily="34" charset="0"/>
                <a:cs typeface="Tahoma" pitchFamily="34" charset="0"/>
              </a:rPr>
              <a:t>detection</a:t>
            </a:r>
          </a:p>
        </p:txBody>
      </p:sp>
      <p:sp>
        <p:nvSpPr>
          <p:cNvPr id="93" name="TextBox 9">
            <a:extLst>
              <a:ext uri="{FF2B5EF4-FFF2-40B4-BE49-F238E27FC236}">
                <a16:creationId xmlns:a16="http://schemas.microsoft.com/office/drawing/2014/main" id="{0A21699C-D6B3-6C40-B571-63FD09AD6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6115" y="6667802"/>
            <a:ext cx="5032182" cy="144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en-US" sz="4400" dirty="0">
                <a:latin typeface="+mj-lt"/>
                <a:cs typeface="+mn-cs"/>
              </a:rPr>
              <a:t>“</a:t>
            </a:r>
            <a:r>
              <a:rPr lang="en-US" altLang="ja-JP" sz="4400" b="1" dirty="0">
                <a:latin typeface="Gill Sans" panose="020B0502020104020203" pitchFamily="34" charset="-79"/>
                <a:cs typeface="Gill Sans" panose="020B0502020104020203" pitchFamily="34" charset="-79"/>
              </a:rPr>
              <a:t>focus</a:t>
            </a:r>
            <a:r>
              <a:rPr lang="en-US" altLang="en-US" sz="4400" dirty="0">
                <a:latin typeface="+mj-lt"/>
                <a:cs typeface="+mn-cs"/>
              </a:rPr>
              <a:t>”</a:t>
            </a:r>
          </a:p>
          <a:p>
            <a:pPr eaLnBrk="1" hangingPunct="1"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en-US" sz="4400" dirty="0">
                <a:latin typeface="+mj-lt"/>
                <a:cs typeface="+mn-cs"/>
              </a:rPr>
              <a:t>estimation</a:t>
            </a:r>
          </a:p>
        </p:txBody>
      </p:sp>
      <p:sp>
        <p:nvSpPr>
          <p:cNvPr id="41" name="Oval 17">
            <a:extLst>
              <a:ext uri="{FF2B5EF4-FFF2-40B4-BE49-F238E27FC236}">
                <a16:creationId xmlns:a16="http://schemas.microsoft.com/office/drawing/2014/main" id="{AEFDB33A-B24D-564F-AA41-FFB7C3A6DC93}"/>
              </a:ext>
            </a:extLst>
          </p:cNvPr>
          <p:cNvSpPr>
            <a:spLocks noChangeArrowheads="1"/>
          </p:cNvSpPr>
          <p:nvPr/>
        </p:nvSpPr>
        <p:spPr bwMode="auto">
          <a:xfrm rot="21338512">
            <a:off x="9856966" y="3823797"/>
            <a:ext cx="377889" cy="337901"/>
          </a:xfrm>
          <a:prstGeom prst="ellipse">
            <a:avLst/>
          </a:prstGeom>
          <a:noFill/>
          <a:ln w="41275"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2" name="Oval 17">
            <a:extLst>
              <a:ext uri="{FF2B5EF4-FFF2-40B4-BE49-F238E27FC236}">
                <a16:creationId xmlns:a16="http://schemas.microsoft.com/office/drawing/2014/main" id="{47C84E10-231C-264F-9E04-7C68D02E5AC8}"/>
              </a:ext>
            </a:extLst>
          </p:cNvPr>
          <p:cNvSpPr>
            <a:spLocks noChangeArrowheads="1"/>
          </p:cNvSpPr>
          <p:nvPr/>
        </p:nvSpPr>
        <p:spPr bwMode="auto">
          <a:xfrm rot="21338512">
            <a:off x="10207272" y="3847933"/>
            <a:ext cx="377891" cy="335488"/>
          </a:xfrm>
          <a:prstGeom prst="ellipse">
            <a:avLst/>
          </a:prstGeom>
          <a:noFill/>
          <a:ln w="41275"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3" name="Oval 17">
            <a:extLst>
              <a:ext uri="{FF2B5EF4-FFF2-40B4-BE49-F238E27FC236}">
                <a16:creationId xmlns:a16="http://schemas.microsoft.com/office/drawing/2014/main" id="{DF19FB24-46F5-7D45-9D18-C1CDBC42A0F5}"/>
              </a:ext>
            </a:extLst>
          </p:cNvPr>
          <p:cNvSpPr>
            <a:spLocks noChangeArrowheads="1"/>
          </p:cNvSpPr>
          <p:nvPr/>
        </p:nvSpPr>
        <p:spPr bwMode="auto">
          <a:xfrm rot="21338512">
            <a:off x="10695495" y="4246175"/>
            <a:ext cx="377889" cy="335487"/>
          </a:xfrm>
          <a:prstGeom prst="ellipse">
            <a:avLst/>
          </a:prstGeom>
          <a:noFill/>
          <a:ln w="41275"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39FC4845-64FA-DB40-8B57-2AA03647029F}"/>
              </a:ext>
            </a:extLst>
          </p:cNvPr>
          <p:cNvSpPr>
            <a:spLocks noChangeArrowheads="1"/>
          </p:cNvSpPr>
          <p:nvPr/>
        </p:nvSpPr>
        <p:spPr bwMode="auto">
          <a:xfrm rot="21338512">
            <a:off x="10141072" y="4871291"/>
            <a:ext cx="380648" cy="335488"/>
          </a:xfrm>
          <a:prstGeom prst="ellipse">
            <a:avLst/>
          </a:prstGeom>
          <a:noFill/>
          <a:ln w="41275"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Oval 17">
            <a:extLst>
              <a:ext uri="{FF2B5EF4-FFF2-40B4-BE49-F238E27FC236}">
                <a16:creationId xmlns:a16="http://schemas.microsoft.com/office/drawing/2014/main" id="{10BB9F5C-C9D7-374F-B7D7-F268EC709E75}"/>
              </a:ext>
            </a:extLst>
          </p:cNvPr>
          <p:cNvSpPr>
            <a:spLocks noChangeArrowheads="1"/>
          </p:cNvSpPr>
          <p:nvPr/>
        </p:nvSpPr>
        <p:spPr bwMode="auto">
          <a:xfrm rot="21338512">
            <a:off x="9848690" y="5156094"/>
            <a:ext cx="380648" cy="335488"/>
          </a:xfrm>
          <a:prstGeom prst="ellipse">
            <a:avLst/>
          </a:prstGeom>
          <a:noFill/>
          <a:ln w="41275"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7" name="Oval 17">
            <a:extLst>
              <a:ext uri="{FF2B5EF4-FFF2-40B4-BE49-F238E27FC236}">
                <a16:creationId xmlns:a16="http://schemas.microsoft.com/office/drawing/2014/main" id="{BBB5A97A-FBA6-964D-8FC9-B169D189C6AB}"/>
              </a:ext>
            </a:extLst>
          </p:cNvPr>
          <p:cNvSpPr>
            <a:spLocks noChangeArrowheads="1"/>
          </p:cNvSpPr>
          <p:nvPr/>
        </p:nvSpPr>
        <p:spPr bwMode="auto">
          <a:xfrm rot="21338512" flipH="1">
            <a:off x="7360685" y="6700785"/>
            <a:ext cx="1329511" cy="849580"/>
          </a:xfrm>
          <a:prstGeom prst="ellipse">
            <a:avLst/>
          </a:prstGeom>
          <a:noFill/>
          <a:ln>
            <a:solidFill>
              <a:srgbClr val="0000FF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8" name="Oval 17">
            <a:extLst>
              <a:ext uri="{FF2B5EF4-FFF2-40B4-BE49-F238E27FC236}">
                <a16:creationId xmlns:a16="http://schemas.microsoft.com/office/drawing/2014/main" id="{B87E9FE9-19DF-414A-8F32-A4A3864EA3E9}"/>
              </a:ext>
            </a:extLst>
          </p:cNvPr>
          <p:cNvSpPr>
            <a:spLocks noChangeArrowheads="1"/>
          </p:cNvSpPr>
          <p:nvPr/>
        </p:nvSpPr>
        <p:spPr bwMode="auto">
          <a:xfrm rot="21338512" flipH="1">
            <a:off x="9622508" y="3741736"/>
            <a:ext cx="1646718" cy="950951"/>
          </a:xfrm>
          <a:prstGeom prst="ellipse">
            <a:avLst/>
          </a:prstGeom>
          <a:noFill/>
          <a:ln>
            <a:solidFill>
              <a:srgbClr val="0000FF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9" name="Oval 17">
            <a:extLst>
              <a:ext uri="{FF2B5EF4-FFF2-40B4-BE49-F238E27FC236}">
                <a16:creationId xmlns:a16="http://schemas.microsoft.com/office/drawing/2014/main" id="{1436F987-39A7-9D4B-98A6-A22E4C1F5807}"/>
              </a:ext>
            </a:extLst>
          </p:cNvPr>
          <p:cNvSpPr>
            <a:spLocks noChangeArrowheads="1"/>
          </p:cNvSpPr>
          <p:nvPr/>
        </p:nvSpPr>
        <p:spPr bwMode="auto">
          <a:xfrm rot="21338512" flipH="1">
            <a:off x="7562043" y="4518908"/>
            <a:ext cx="1048162" cy="866476"/>
          </a:xfrm>
          <a:prstGeom prst="ellipse">
            <a:avLst/>
          </a:prstGeom>
          <a:noFill/>
          <a:ln>
            <a:solidFill>
              <a:srgbClr val="0000FF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0" name="Oval 17">
            <a:extLst>
              <a:ext uri="{FF2B5EF4-FFF2-40B4-BE49-F238E27FC236}">
                <a16:creationId xmlns:a16="http://schemas.microsoft.com/office/drawing/2014/main" id="{741EF429-63C1-E647-BE4E-43ACC3E0886B}"/>
              </a:ext>
            </a:extLst>
          </p:cNvPr>
          <p:cNvSpPr>
            <a:spLocks noChangeArrowheads="1"/>
          </p:cNvSpPr>
          <p:nvPr/>
        </p:nvSpPr>
        <p:spPr bwMode="auto">
          <a:xfrm rot="21338512">
            <a:off x="7906832" y="6765952"/>
            <a:ext cx="292382" cy="328247"/>
          </a:xfrm>
          <a:prstGeom prst="ellipse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1" name="Oval 17">
            <a:extLst>
              <a:ext uri="{FF2B5EF4-FFF2-40B4-BE49-F238E27FC236}">
                <a16:creationId xmlns:a16="http://schemas.microsoft.com/office/drawing/2014/main" id="{FE72FC3B-E208-BD46-97AD-9A8856D86367}"/>
              </a:ext>
            </a:extLst>
          </p:cNvPr>
          <p:cNvSpPr>
            <a:spLocks noChangeArrowheads="1"/>
          </p:cNvSpPr>
          <p:nvPr/>
        </p:nvSpPr>
        <p:spPr bwMode="auto">
          <a:xfrm rot="21338512">
            <a:off x="8047507" y="5004039"/>
            <a:ext cx="295139" cy="325833"/>
          </a:xfrm>
          <a:prstGeom prst="ellipse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anomalies (local): </a:t>
            </a:r>
            <a:r>
              <a:rPr lang="en-US" dirty="0" err="1"/>
              <a:t>FocusCO</a:t>
            </a:r>
            <a:endParaRPr lang="en-US" dirty="0"/>
          </a:p>
        </p:txBody>
      </p:sp>
      <p:pic>
        <p:nvPicPr>
          <p:cNvPr id="39" name="Picture 8" descr="MC900431601.PNG">
            <a:extLst>
              <a:ext uri="{FF2B5EF4-FFF2-40B4-BE49-F238E27FC236}">
                <a16:creationId xmlns:a16="http://schemas.microsoft.com/office/drawing/2014/main" id="{9BC137EB-0D34-C44A-83BE-BFEC583E1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897" y="2001541"/>
            <a:ext cx="836612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45">
            <a:extLst>
              <a:ext uri="{FF2B5EF4-FFF2-40B4-BE49-F238E27FC236}">
                <a16:creationId xmlns:a16="http://schemas.microsoft.com/office/drawing/2014/main" id="{B0449851-0627-CD49-884D-86C2668A5F84}"/>
              </a:ext>
            </a:extLst>
          </p:cNvPr>
          <p:cNvSpPr>
            <a:spLocks/>
          </p:cNvSpPr>
          <p:nvPr/>
        </p:nvSpPr>
        <p:spPr bwMode="auto">
          <a:xfrm rot="20260621" flipV="1">
            <a:off x="11412720" y="4180619"/>
            <a:ext cx="1320235" cy="361544"/>
          </a:xfrm>
          <a:custGeom>
            <a:avLst/>
            <a:gdLst>
              <a:gd name="T0" fmla="*/ 0 w 1844842"/>
              <a:gd name="T1" fmla="*/ 315913 h 614948"/>
              <a:gd name="T2" fmla="*/ 275397 w 1844842"/>
              <a:gd name="T3" fmla="*/ 116750 h 614948"/>
              <a:gd name="T4" fmla="*/ 904875 w 1844842"/>
              <a:gd name="T5" fmla="*/ 0 h 614948"/>
              <a:gd name="T6" fmla="*/ 904875 w 1844842"/>
              <a:gd name="T7" fmla="*/ 0 h 6149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44842" h="614948">
                <a:moveTo>
                  <a:pt x="0" y="614948"/>
                </a:moveTo>
                <a:cubicBezTo>
                  <a:pt x="127000" y="472351"/>
                  <a:pt x="254000" y="329754"/>
                  <a:pt x="561474" y="227263"/>
                </a:cubicBezTo>
                <a:cubicBezTo>
                  <a:pt x="868948" y="124772"/>
                  <a:pt x="1844842" y="0"/>
                  <a:pt x="1844842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 type="arrow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16261DA-17DF-0544-9A90-A96365E7A49F}"/>
              </a:ext>
            </a:extLst>
          </p:cNvPr>
          <p:cNvGrpSpPr/>
          <p:nvPr/>
        </p:nvGrpSpPr>
        <p:grpSpPr>
          <a:xfrm>
            <a:off x="12994109" y="2407366"/>
            <a:ext cx="3629914" cy="3590068"/>
            <a:chOff x="13062743" y="2691825"/>
            <a:chExt cx="3629914" cy="3590068"/>
          </a:xfrm>
        </p:grpSpPr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75B7396A-4AC3-A544-B8EA-6B153941B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04577" y="5635562"/>
              <a:ext cx="3288080" cy="6463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dirty="0">
                  <a:latin typeface="+mj-lt"/>
                  <a:ea typeface="Tahoma" pitchFamily="34" charset="0"/>
                  <a:cs typeface="Tahoma" pitchFamily="34" charset="0"/>
                </a:rPr>
                <a:t>dissimilar pairs</a:t>
              </a:r>
            </a:p>
          </p:txBody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60E743CB-642E-6D4A-A9BC-7C6887D089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46850" y="2691825"/>
              <a:ext cx="2672526" cy="6463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dirty="0">
                  <a:latin typeface="+mj-lt"/>
                  <a:ea typeface="Tahoma" pitchFamily="34" charset="0"/>
                  <a:cs typeface="Tahoma" pitchFamily="34" charset="0"/>
                </a:rPr>
                <a:t>similar pairs</a:t>
              </a:r>
            </a:p>
          </p:txBody>
        </p:sp>
        <p:sp>
          <p:nvSpPr>
            <p:cNvPr id="47" name="Oval 17">
              <a:extLst>
                <a:ext uri="{FF2B5EF4-FFF2-40B4-BE49-F238E27FC236}">
                  <a16:creationId xmlns:a16="http://schemas.microsoft.com/office/drawing/2014/main" id="{22950135-13F5-AA47-AFB1-3257FB154B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258006" y="3983038"/>
              <a:ext cx="165100" cy="168275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8" name="Oval 17">
              <a:extLst>
                <a:ext uri="{FF2B5EF4-FFF2-40B4-BE49-F238E27FC236}">
                  <a16:creationId xmlns:a16="http://schemas.microsoft.com/office/drawing/2014/main" id="{7B5C84BE-FDE7-AC45-87E1-0F6E6551F0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354843" y="3967163"/>
              <a:ext cx="163513" cy="166687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9" name="Oval 17">
              <a:extLst>
                <a:ext uri="{FF2B5EF4-FFF2-40B4-BE49-F238E27FC236}">
                  <a16:creationId xmlns:a16="http://schemas.microsoft.com/office/drawing/2014/main" id="{3725872A-8CF9-DC41-B072-807E78F5CD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410406" y="3684588"/>
              <a:ext cx="165100" cy="166687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E459AB6-C2BD-7442-BC0F-C1CEAA6BF4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507243" y="3667125"/>
              <a:ext cx="163513" cy="166688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F5254E18-6FF7-604F-A349-7263466670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664406" y="3924300"/>
              <a:ext cx="165100" cy="166688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2" name="Oval 17">
              <a:extLst>
                <a:ext uri="{FF2B5EF4-FFF2-40B4-BE49-F238E27FC236}">
                  <a16:creationId xmlns:a16="http://schemas.microsoft.com/office/drawing/2014/main" id="{E03A4A0B-8DB8-6A41-B6D5-7BCE087FDE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761243" y="3906838"/>
              <a:ext cx="163513" cy="168275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3" name="Oval 17">
              <a:extLst>
                <a:ext uri="{FF2B5EF4-FFF2-40B4-BE49-F238E27FC236}">
                  <a16:creationId xmlns:a16="http://schemas.microsoft.com/office/drawing/2014/main" id="{B5C8365E-D829-3F41-8DC5-BAD438A085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975556" y="3741738"/>
              <a:ext cx="163512" cy="166687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4" name="Oval 17">
              <a:extLst>
                <a:ext uri="{FF2B5EF4-FFF2-40B4-BE49-F238E27FC236}">
                  <a16:creationId xmlns:a16="http://schemas.microsoft.com/office/drawing/2014/main" id="{B8415D7D-F591-C94C-99B0-413ABEBE8B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070806" y="3724275"/>
              <a:ext cx="165100" cy="166688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1377C3F0-B8A3-C345-93A7-518D42B3D7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127956" y="3441700"/>
              <a:ext cx="163512" cy="166688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6" name="Oval 17">
              <a:extLst>
                <a:ext uri="{FF2B5EF4-FFF2-40B4-BE49-F238E27FC236}">
                  <a16:creationId xmlns:a16="http://schemas.microsoft.com/office/drawing/2014/main" id="{8ECA83B8-18FC-FA40-9448-1FBA7D48C4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223206" y="3424238"/>
              <a:ext cx="165100" cy="168275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1C1B4EBB-68E7-4B45-8929-1AFDE6D87B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381956" y="3681413"/>
              <a:ext cx="163512" cy="166687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8" name="Oval 17">
              <a:extLst>
                <a:ext uri="{FF2B5EF4-FFF2-40B4-BE49-F238E27FC236}">
                  <a16:creationId xmlns:a16="http://schemas.microsoft.com/office/drawing/2014/main" id="{2D8A77DF-4CB0-8249-B0EC-4C4475CD75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477206" y="3665538"/>
              <a:ext cx="165100" cy="166687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2B067E65-DB13-6049-BC40-88C702E125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167643" y="3960813"/>
              <a:ext cx="163513" cy="166687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0" name="Oval 17">
              <a:extLst>
                <a:ext uri="{FF2B5EF4-FFF2-40B4-BE49-F238E27FC236}">
                  <a16:creationId xmlns:a16="http://schemas.microsoft.com/office/drawing/2014/main" id="{7FCFEE1C-3E03-1F43-933C-44EB41F30B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262893" y="3944938"/>
              <a:ext cx="165100" cy="166687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1" name="Oval 17">
              <a:extLst>
                <a:ext uri="{FF2B5EF4-FFF2-40B4-BE49-F238E27FC236}">
                  <a16:creationId xmlns:a16="http://schemas.microsoft.com/office/drawing/2014/main" id="{E86E5F07-9D2C-D24B-8F96-CBB247056D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772356" y="3467100"/>
              <a:ext cx="163512" cy="166688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2" name="Oval 17">
              <a:extLst>
                <a:ext uri="{FF2B5EF4-FFF2-40B4-BE49-F238E27FC236}">
                  <a16:creationId xmlns:a16="http://schemas.microsoft.com/office/drawing/2014/main" id="{FF8E28FB-EAB9-3E4F-B516-F6806BD430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867606" y="3449638"/>
              <a:ext cx="165100" cy="168275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3" name="Oval 17">
              <a:extLst>
                <a:ext uri="{FF2B5EF4-FFF2-40B4-BE49-F238E27FC236}">
                  <a16:creationId xmlns:a16="http://schemas.microsoft.com/office/drawing/2014/main" id="{F0906590-E14D-2E44-ABF2-4017FEB280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354843" y="5165725"/>
              <a:ext cx="163513" cy="166688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4" name="Oval 17">
              <a:extLst>
                <a:ext uri="{FF2B5EF4-FFF2-40B4-BE49-F238E27FC236}">
                  <a16:creationId xmlns:a16="http://schemas.microsoft.com/office/drawing/2014/main" id="{AA2BBDDF-0FED-C141-B3B4-9565D13353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450093" y="5149850"/>
              <a:ext cx="165100" cy="166688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5" name="Oval 17">
              <a:extLst>
                <a:ext uri="{FF2B5EF4-FFF2-40B4-BE49-F238E27FC236}">
                  <a16:creationId xmlns:a16="http://schemas.microsoft.com/office/drawing/2014/main" id="{F5706D9F-6B39-6C4C-90FF-C694243E03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507243" y="4867275"/>
              <a:ext cx="163513" cy="166688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6" name="Oval 17">
              <a:extLst>
                <a:ext uri="{FF2B5EF4-FFF2-40B4-BE49-F238E27FC236}">
                  <a16:creationId xmlns:a16="http://schemas.microsoft.com/office/drawing/2014/main" id="{C1D38E62-F607-B54D-9A96-1431B49695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602493" y="4849813"/>
              <a:ext cx="165100" cy="166687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7" name="Oval 17">
              <a:extLst>
                <a:ext uri="{FF2B5EF4-FFF2-40B4-BE49-F238E27FC236}">
                  <a16:creationId xmlns:a16="http://schemas.microsoft.com/office/drawing/2014/main" id="{92CBA8A9-EA3A-8648-8B84-2EEB0E4348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761243" y="5106988"/>
              <a:ext cx="163513" cy="166687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8" name="Oval 17">
              <a:extLst>
                <a:ext uri="{FF2B5EF4-FFF2-40B4-BE49-F238E27FC236}">
                  <a16:creationId xmlns:a16="http://schemas.microsoft.com/office/drawing/2014/main" id="{5311F6E7-2EF0-7B47-B784-FAF6D32C59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856493" y="5089525"/>
              <a:ext cx="165100" cy="166688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69" name="Oval 17">
              <a:extLst>
                <a:ext uri="{FF2B5EF4-FFF2-40B4-BE49-F238E27FC236}">
                  <a16:creationId xmlns:a16="http://schemas.microsoft.com/office/drawing/2014/main" id="{CF46EF80-F8C6-5843-93C1-9A75DC887E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070806" y="4922838"/>
              <a:ext cx="165100" cy="168275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5918908F-DEF6-4B47-B3E8-58BF66FB4F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167643" y="4906963"/>
              <a:ext cx="163513" cy="166687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1" name="Oval 17">
              <a:extLst>
                <a:ext uri="{FF2B5EF4-FFF2-40B4-BE49-F238E27FC236}">
                  <a16:creationId xmlns:a16="http://schemas.microsoft.com/office/drawing/2014/main" id="{CD7262A6-AEB6-A943-9892-BBD7296208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223206" y="4624388"/>
              <a:ext cx="165100" cy="166687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Oval 17">
              <a:extLst>
                <a:ext uri="{FF2B5EF4-FFF2-40B4-BE49-F238E27FC236}">
                  <a16:creationId xmlns:a16="http://schemas.microsoft.com/office/drawing/2014/main" id="{E5795576-105B-6643-9D95-663BD2D6A62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320043" y="4606925"/>
              <a:ext cx="163513" cy="166688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3" name="Oval 17">
              <a:extLst>
                <a:ext uri="{FF2B5EF4-FFF2-40B4-BE49-F238E27FC236}">
                  <a16:creationId xmlns:a16="http://schemas.microsoft.com/office/drawing/2014/main" id="{8BA618D7-70E3-6244-9012-292045F5B1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477206" y="4864100"/>
              <a:ext cx="165100" cy="166688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4" name="Oval 17">
              <a:extLst>
                <a:ext uri="{FF2B5EF4-FFF2-40B4-BE49-F238E27FC236}">
                  <a16:creationId xmlns:a16="http://schemas.microsoft.com/office/drawing/2014/main" id="{5B403A12-9C9C-DF4A-AD82-29461A119E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574043" y="4846638"/>
              <a:ext cx="163513" cy="168275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5" name="Oval 17">
              <a:extLst>
                <a:ext uri="{FF2B5EF4-FFF2-40B4-BE49-F238E27FC236}">
                  <a16:creationId xmlns:a16="http://schemas.microsoft.com/office/drawing/2014/main" id="{B26A543D-4682-4B4C-8AA5-B63FE9176A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262893" y="5143500"/>
              <a:ext cx="165100" cy="166688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0EDC68F6-B94D-F048-BC69-D42DC899A5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359731" y="5126038"/>
              <a:ext cx="163512" cy="168275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7" name="Oval 17">
              <a:extLst>
                <a:ext uri="{FF2B5EF4-FFF2-40B4-BE49-F238E27FC236}">
                  <a16:creationId xmlns:a16="http://schemas.microsoft.com/office/drawing/2014/main" id="{0B6C5DEE-67C6-834D-96A2-62710B79C5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867606" y="4649788"/>
              <a:ext cx="165100" cy="166687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8" name="Oval 17">
              <a:extLst>
                <a:ext uri="{FF2B5EF4-FFF2-40B4-BE49-F238E27FC236}">
                  <a16:creationId xmlns:a16="http://schemas.microsoft.com/office/drawing/2014/main" id="{8DB7E506-C558-7D46-8AA3-CEE5F04D6C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3964443" y="4632325"/>
              <a:ext cx="163513" cy="166688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9" name="Oval 53">
              <a:extLst>
                <a:ext uri="{FF2B5EF4-FFF2-40B4-BE49-F238E27FC236}">
                  <a16:creationId xmlns:a16="http://schemas.microsoft.com/office/drawing/2014/main" id="{3989D2C3-255A-F741-BAE5-9C4C2E61C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8618" y="3328988"/>
              <a:ext cx="1976438" cy="1071562"/>
            </a:xfrm>
            <a:prstGeom prst="ellipse">
              <a:avLst/>
            </a:prstGeom>
            <a:noFill/>
            <a:ln w="9525">
              <a:solidFill>
                <a:srgbClr val="00C7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altLang="en-US"/>
            </a:p>
          </p:txBody>
        </p:sp>
        <p:sp>
          <p:nvSpPr>
            <p:cNvPr id="80" name="Oval 54">
              <a:extLst>
                <a:ext uri="{FF2B5EF4-FFF2-40B4-BE49-F238E27FC236}">
                  <a16:creationId xmlns:a16="http://schemas.microsoft.com/office/drawing/2014/main" id="{EEB71530-1355-0D4E-A186-2B1F0F567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62743" y="4468813"/>
              <a:ext cx="1974850" cy="1071562"/>
            </a:xfrm>
            <a:prstGeom prst="ellipse">
              <a:avLst/>
            </a:prstGeom>
            <a:noFill/>
            <a:ln w="9525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altLang="en-US"/>
            </a:p>
          </p:txBody>
        </p:sp>
      </p:grpSp>
      <p:sp>
        <p:nvSpPr>
          <p:cNvPr id="88" name="Freeform 87">
            <a:extLst>
              <a:ext uri="{FF2B5EF4-FFF2-40B4-BE49-F238E27FC236}">
                <a16:creationId xmlns:a16="http://schemas.microsoft.com/office/drawing/2014/main" id="{1CB8808C-624C-B34B-831F-15F1CFDB16B8}"/>
              </a:ext>
            </a:extLst>
          </p:cNvPr>
          <p:cNvSpPr>
            <a:spLocks/>
          </p:cNvSpPr>
          <p:nvPr/>
        </p:nvSpPr>
        <p:spPr bwMode="auto">
          <a:xfrm rot="20260621" flipH="1" flipV="1">
            <a:off x="11915631" y="6391125"/>
            <a:ext cx="1787525" cy="474009"/>
          </a:xfrm>
          <a:custGeom>
            <a:avLst/>
            <a:gdLst>
              <a:gd name="T0" fmla="*/ 0 w 1844842"/>
              <a:gd name="T1" fmla="*/ 684213 h 614948"/>
              <a:gd name="T2" fmla="*/ 544030 w 1844842"/>
              <a:gd name="T3" fmla="*/ 252861 h 614948"/>
              <a:gd name="T4" fmla="*/ 1787525 w 1844842"/>
              <a:gd name="T5" fmla="*/ 0 h 614948"/>
              <a:gd name="T6" fmla="*/ 1787525 w 1844842"/>
              <a:gd name="T7" fmla="*/ 0 h 6149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44842" h="614948">
                <a:moveTo>
                  <a:pt x="0" y="614948"/>
                </a:moveTo>
                <a:cubicBezTo>
                  <a:pt x="127000" y="472351"/>
                  <a:pt x="254000" y="329754"/>
                  <a:pt x="561474" y="227263"/>
                </a:cubicBezTo>
                <a:cubicBezTo>
                  <a:pt x="868948" y="124772"/>
                  <a:pt x="1844842" y="0"/>
                  <a:pt x="1844842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 type="arrow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9" name="Oval 66">
            <a:extLst>
              <a:ext uri="{FF2B5EF4-FFF2-40B4-BE49-F238E27FC236}">
                <a16:creationId xmlns:a16="http://schemas.microsoft.com/office/drawing/2014/main" id="{84183FAB-E6BA-1846-97C9-6DCDC8E36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8497" y="2534941"/>
            <a:ext cx="609600" cy="5628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en-US" sz="3200" b="1" dirty="0"/>
              <a:t>1</a:t>
            </a: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641461E-D69C-7D4C-A777-CB60EB5D85D5}"/>
              </a:ext>
            </a:extLst>
          </p:cNvPr>
          <p:cNvSpPr>
            <a:spLocks/>
          </p:cNvSpPr>
          <p:nvPr/>
        </p:nvSpPr>
        <p:spPr bwMode="auto">
          <a:xfrm rot="11398796">
            <a:off x="11215564" y="2932413"/>
            <a:ext cx="603498" cy="1024590"/>
          </a:xfrm>
          <a:custGeom>
            <a:avLst/>
            <a:gdLst>
              <a:gd name="T0" fmla="*/ 0 w 1844842"/>
              <a:gd name="T1" fmla="*/ 131762 h 614948"/>
              <a:gd name="T2" fmla="*/ 192778 w 1844842"/>
              <a:gd name="T3" fmla="*/ 48695 h 614948"/>
              <a:gd name="T4" fmla="*/ 633412 w 1844842"/>
              <a:gd name="T5" fmla="*/ 0 h 614948"/>
              <a:gd name="T6" fmla="*/ 633412 w 1844842"/>
              <a:gd name="T7" fmla="*/ 0 h 6149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44842" h="614948">
                <a:moveTo>
                  <a:pt x="0" y="614948"/>
                </a:moveTo>
                <a:cubicBezTo>
                  <a:pt x="127000" y="472351"/>
                  <a:pt x="254000" y="329754"/>
                  <a:pt x="561474" y="227263"/>
                </a:cubicBezTo>
                <a:cubicBezTo>
                  <a:pt x="868948" y="124772"/>
                  <a:pt x="1844842" y="0"/>
                  <a:pt x="1844842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 type="arrow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1" name="Oval 68">
            <a:extLst>
              <a:ext uri="{FF2B5EF4-FFF2-40B4-BE49-F238E27FC236}">
                <a16:creationId xmlns:a16="http://schemas.microsoft.com/office/drawing/2014/main" id="{E61A29AC-1184-7B48-8B6F-1C1B0F29E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9097" y="6078741"/>
            <a:ext cx="611440" cy="5712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en-US" sz="3200" b="1"/>
              <a:t>2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150DA60-B15F-4C4F-8619-BD0869D579E7}"/>
              </a:ext>
            </a:extLst>
          </p:cNvPr>
          <p:cNvGrpSpPr/>
          <p:nvPr/>
        </p:nvGrpSpPr>
        <p:grpSpPr>
          <a:xfrm>
            <a:off x="10512004" y="7940412"/>
            <a:ext cx="2983055" cy="886400"/>
            <a:chOff x="6648751" y="6654800"/>
            <a:chExt cx="2983055" cy="886400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62A63F8-0BCB-5C4B-A65F-7C2623E8C120}"/>
                </a:ext>
              </a:extLst>
            </p:cNvPr>
            <p:cNvSpPr>
              <a:spLocks/>
            </p:cNvSpPr>
            <p:nvPr/>
          </p:nvSpPr>
          <p:spPr bwMode="auto">
            <a:xfrm rot="15700783" flipV="1">
              <a:off x="7179468" y="6732588"/>
              <a:ext cx="290513" cy="134938"/>
            </a:xfrm>
            <a:custGeom>
              <a:avLst/>
              <a:gdLst>
                <a:gd name="T0" fmla="*/ 0 w 1844842"/>
                <a:gd name="T1" fmla="*/ 134938 h 614948"/>
                <a:gd name="T2" fmla="*/ 88417 w 1844842"/>
                <a:gd name="T3" fmla="*/ 49868 h 614948"/>
                <a:gd name="T4" fmla="*/ 290513 w 1844842"/>
                <a:gd name="T5" fmla="*/ 0 h 614948"/>
                <a:gd name="T6" fmla="*/ 290513 w 1844842"/>
                <a:gd name="T7" fmla="*/ 0 h 6149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44842" h="614948">
                  <a:moveTo>
                    <a:pt x="0" y="614948"/>
                  </a:moveTo>
                  <a:cubicBezTo>
                    <a:pt x="127000" y="472351"/>
                    <a:pt x="254000" y="329754"/>
                    <a:pt x="561474" y="227263"/>
                  </a:cubicBezTo>
                  <a:cubicBezTo>
                    <a:pt x="868948" y="124772"/>
                    <a:pt x="1844842" y="0"/>
                    <a:pt x="1844842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 type="arrow" w="lg" len="lg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BBFA4AB-E46A-C74E-9E04-45978E499DBB}"/>
                </a:ext>
              </a:extLst>
            </p:cNvPr>
            <p:cNvSpPr>
              <a:spLocks/>
            </p:cNvSpPr>
            <p:nvPr/>
          </p:nvSpPr>
          <p:spPr bwMode="auto">
            <a:xfrm rot="15700783" flipV="1">
              <a:off x="8696209" y="6757988"/>
              <a:ext cx="290513" cy="134938"/>
            </a:xfrm>
            <a:custGeom>
              <a:avLst/>
              <a:gdLst>
                <a:gd name="T0" fmla="*/ 0 w 1844842"/>
                <a:gd name="T1" fmla="*/ 134938 h 614948"/>
                <a:gd name="T2" fmla="*/ 88417 w 1844842"/>
                <a:gd name="T3" fmla="*/ 49868 h 614948"/>
                <a:gd name="T4" fmla="*/ 290513 w 1844842"/>
                <a:gd name="T5" fmla="*/ 0 h 614948"/>
                <a:gd name="T6" fmla="*/ 290513 w 1844842"/>
                <a:gd name="T7" fmla="*/ 0 h 6149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44842" h="614948">
                  <a:moveTo>
                    <a:pt x="0" y="614948"/>
                  </a:moveTo>
                  <a:cubicBezTo>
                    <a:pt x="127000" y="472351"/>
                    <a:pt x="254000" y="329754"/>
                    <a:pt x="561474" y="227263"/>
                  </a:cubicBezTo>
                  <a:cubicBezTo>
                    <a:pt x="868948" y="124772"/>
                    <a:pt x="1844842" y="0"/>
                    <a:pt x="1844842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 type="arrow" w="lg" len="lg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5" name="TextBox 9">
              <a:extLst>
                <a:ext uri="{FF2B5EF4-FFF2-40B4-BE49-F238E27FC236}">
                  <a16:creationId xmlns:a16="http://schemas.microsoft.com/office/drawing/2014/main" id="{3835E925-2F62-ED4F-BCFA-B2D377C229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751" y="6956425"/>
              <a:ext cx="889987" cy="5847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3200" dirty="0">
                  <a:latin typeface="+mj-lt"/>
                  <a:ea typeface="Tahoma" pitchFamily="34" charset="0"/>
                  <a:cs typeface="Tahoma" pitchFamily="34" charset="0"/>
                </a:rPr>
                <a:t>age</a:t>
              </a:r>
            </a:p>
          </p:txBody>
        </p:sp>
        <p:sp>
          <p:nvSpPr>
            <p:cNvPr id="86" name="TextBox 9">
              <a:extLst>
                <a:ext uri="{FF2B5EF4-FFF2-40B4-BE49-F238E27FC236}">
                  <a16:creationId xmlns:a16="http://schemas.microsoft.com/office/drawing/2014/main" id="{035295FA-FC0B-BE4E-A6F8-4C28304098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7868" y="6956425"/>
              <a:ext cx="1503938" cy="5847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  <a:defRPr/>
              </a:pPr>
              <a:r>
                <a:rPr lang="en-US" sz="3200" dirty="0">
                  <a:latin typeface="+mj-lt"/>
                  <a:ea typeface="Tahoma" pitchFamily="34" charset="0"/>
                  <a:cs typeface="Tahoma" pitchFamily="34" charset="0"/>
                </a:rPr>
                <a:t>gender</a:t>
              </a:r>
            </a:p>
          </p:txBody>
        </p:sp>
      </p:grpSp>
      <p:sp>
        <p:nvSpPr>
          <p:cNvPr id="102" name="Oval 83">
            <a:extLst>
              <a:ext uri="{FF2B5EF4-FFF2-40B4-BE49-F238E27FC236}">
                <a16:creationId xmlns:a16="http://schemas.microsoft.com/office/drawing/2014/main" id="{BF7661D2-343D-974B-8F27-F8100C076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999" y="6649326"/>
            <a:ext cx="598127" cy="55752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dist="25400" dir="5400000" rotWithShape="0">
              <a:srgbClr val="80808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en-US" sz="3200" b="1" dirty="0"/>
              <a:t>3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063E67E8-E29B-3445-AC73-65B678416B98}"/>
              </a:ext>
            </a:extLst>
          </p:cNvPr>
          <p:cNvSpPr>
            <a:spLocks/>
          </p:cNvSpPr>
          <p:nvPr/>
        </p:nvSpPr>
        <p:spPr bwMode="auto">
          <a:xfrm rot="4944885" flipH="1" flipV="1">
            <a:off x="3847552" y="6921843"/>
            <a:ext cx="1093787" cy="944562"/>
          </a:xfrm>
          <a:custGeom>
            <a:avLst/>
            <a:gdLst>
              <a:gd name="T0" fmla="*/ 0 w 1844842"/>
              <a:gd name="T1" fmla="*/ 944562 h 614948"/>
              <a:gd name="T2" fmla="*/ 332892 w 1844842"/>
              <a:gd name="T3" fmla="*/ 349077 h 614948"/>
              <a:gd name="T4" fmla="*/ 1093787 w 1844842"/>
              <a:gd name="T5" fmla="*/ 0 h 614948"/>
              <a:gd name="T6" fmla="*/ 1093787 w 1844842"/>
              <a:gd name="T7" fmla="*/ 0 h 6149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44842" h="614948">
                <a:moveTo>
                  <a:pt x="0" y="614948"/>
                </a:moveTo>
                <a:cubicBezTo>
                  <a:pt x="127000" y="472351"/>
                  <a:pt x="254000" y="329754"/>
                  <a:pt x="561474" y="227263"/>
                </a:cubicBezTo>
                <a:cubicBezTo>
                  <a:pt x="868948" y="124772"/>
                  <a:pt x="1844842" y="0"/>
                  <a:pt x="1844842" y="0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 type="arrow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EE5424-3BF9-1941-B895-C8EE3F0C9525}"/>
              </a:ext>
            </a:extLst>
          </p:cNvPr>
          <p:cNvGrpSpPr/>
          <p:nvPr/>
        </p:nvGrpSpPr>
        <p:grpSpPr>
          <a:xfrm>
            <a:off x="10012438" y="7349174"/>
            <a:ext cx="2981042" cy="415124"/>
            <a:chOff x="10012438" y="7349174"/>
            <a:chExt cx="2981042" cy="41512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CE6AC5A-4EB8-754D-BE9B-6B7C313F8E40}"/>
                </a:ext>
              </a:extLst>
            </p:cNvPr>
            <p:cNvSpPr/>
            <p:nvPr/>
          </p:nvSpPr>
          <p:spPr bwMode="auto">
            <a:xfrm>
              <a:off x="11505837" y="7352479"/>
              <a:ext cx="495470" cy="4118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5AF0BA99-4E64-A44E-9511-6170894EA43E}"/>
                </a:ext>
              </a:extLst>
            </p:cNvPr>
            <p:cNvSpPr/>
            <p:nvPr/>
          </p:nvSpPr>
          <p:spPr bwMode="auto">
            <a:xfrm>
              <a:off x="10012438" y="7349174"/>
              <a:ext cx="495470" cy="4118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FF6C68D-6C9F-854B-894D-E8DF6D721384}"/>
                </a:ext>
              </a:extLst>
            </p:cNvPr>
            <p:cNvSpPr/>
            <p:nvPr/>
          </p:nvSpPr>
          <p:spPr bwMode="auto">
            <a:xfrm>
              <a:off x="10510482" y="7349174"/>
              <a:ext cx="495470" cy="4118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75C36D5-16FC-754D-A729-74C928140D45}"/>
                </a:ext>
              </a:extLst>
            </p:cNvPr>
            <p:cNvSpPr/>
            <p:nvPr/>
          </p:nvSpPr>
          <p:spPr bwMode="auto">
            <a:xfrm>
              <a:off x="11009028" y="7349174"/>
              <a:ext cx="495470" cy="41181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7A81ACE-5A2C-D442-BB87-75A8E5C2FA04}"/>
                </a:ext>
              </a:extLst>
            </p:cNvPr>
            <p:cNvSpPr/>
            <p:nvPr/>
          </p:nvSpPr>
          <p:spPr bwMode="auto">
            <a:xfrm>
              <a:off x="12493714" y="7352478"/>
              <a:ext cx="495470" cy="411818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E0E5029-BEE8-F440-A6F3-FFBC3DD7AA8C}"/>
                </a:ext>
              </a:extLst>
            </p:cNvPr>
            <p:cNvSpPr/>
            <p:nvPr/>
          </p:nvSpPr>
          <p:spPr bwMode="auto">
            <a:xfrm>
              <a:off x="12002541" y="7349174"/>
              <a:ext cx="495470" cy="4118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49B6DEB-1A4B-B64A-9BE9-F5DA187FB7B9}"/>
                </a:ext>
              </a:extLst>
            </p:cNvPr>
            <p:cNvSpPr/>
            <p:nvPr/>
          </p:nvSpPr>
          <p:spPr bwMode="auto">
            <a:xfrm>
              <a:off x="12498010" y="7349174"/>
              <a:ext cx="495470" cy="41181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4D989B7-FB38-FC48-B303-04228AE521DB}"/>
              </a:ext>
            </a:extLst>
          </p:cNvPr>
          <p:cNvSpPr txBox="1"/>
          <p:nvPr/>
        </p:nvSpPr>
        <p:spPr>
          <a:xfrm>
            <a:off x="9764445" y="7737039"/>
            <a:ext cx="3485253" cy="61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413" dirty="0"/>
          </a:p>
        </p:txBody>
      </p:sp>
      <p:sp>
        <p:nvSpPr>
          <p:cNvPr id="81" name="Rectangle 1">
            <a:extLst>
              <a:ext uri="{FF2B5EF4-FFF2-40B4-BE49-F238E27FC236}">
                <a16:creationId xmlns:a16="http://schemas.microsoft.com/office/drawing/2014/main" id="{20B1AA6B-0B87-E14A-AAF4-836E5CCE4CAC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93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46" grpId="0" animBg="1"/>
      <p:bldP spid="88" grpId="0" animBg="1"/>
      <p:bldP spid="89" grpId="0" animBg="1"/>
      <p:bldP spid="90" grpId="0" animBg="1"/>
      <p:bldP spid="91" grpId="0" animBg="1"/>
      <p:bldP spid="102" grpId="0" animBg="1"/>
      <p:bldP spid="10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97DE-8A5F-764E-A415-D9D07F6E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Anomaly: That stands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9BA0C-7072-4047-8C7F-6EBF1D65F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085" y="2668979"/>
            <a:ext cx="10751284" cy="474864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E2B893-BFE3-8242-8776-9B158B96D7CD}"/>
              </a:ext>
            </a:extLst>
          </p:cNvPr>
          <p:cNvSpPr/>
          <p:nvPr/>
        </p:nvSpPr>
        <p:spPr>
          <a:xfrm>
            <a:off x="10261232" y="1080090"/>
            <a:ext cx="72449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https://en.wikipedia.org/wiki/August_Landmesser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631688-54F5-9343-9569-5E5A6826A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1" y="1394517"/>
            <a:ext cx="13030200" cy="84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14B10F7-DBE0-454B-A5D4-4DAAD3442A08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4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6EF3-529C-5441-AB46-3962F542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anomalies (local): </a:t>
            </a:r>
            <a:r>
              <a:rPr lang="en-US" dirty="0" err="1"/>
              <a:t>FocusCO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5455-50A1-6E49-AFA5-A72ED945A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7010401" cy="7543803"/>
          </a:xfrm>
        </p:spPr>
        <p:txBody>
          <a:bodyPr/>
          <a:lstStyle/>
          <a:p>
            <a:r>
              <a:rPr lang="en-US" b="1" dirty="0">
                <a:latin typeface="Gill Sans" panose="020B0502020104020203" pitchFamily="34" charset="-79"/>
                <a:cs typeface="Gill Sans" panose="020B0502020104020203" pitchFamily="34" charset="-79"/>
              </a:rPr>
              <a:t>Focus</a:t>
            </a:r>
            <a:r>
              <a:rPr lang="en-US" dirty="0"/>
              <a:t> estimation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CEFF3-1CC9-2A45-83D1-423A1668D2F1}"/>
              </a:ext>
            </a:extLst>
          </p:cNvPr>
          <p:cNvSpPr txBox="1">
            <a:spLocks/>
          </p:cNvSpPr>
          <p:nvPr/>
        </p:nvSpPr>
        <p:spPr>
          <a:xfrm>
            <a:off x="8441531" y="1523997"/>
            <a:ext cx="8305800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Clusters</a:t>
            </a:r>
            <a:r>
              <a:rPr lang="en-US" b="1" kern="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&amp;</a:t>
            </a:r>
            <a:r>
              <a:rPr lang="en-US" b="1" kern="0" dirty="0">
                <a:latin typeface="Gill Sans" panose="020B0502020104020203" pitchFamily="34" charset="-79"/>
                <a:cs typeface="Gill Sans" panose="020B0502020104020203" pitchFamily="34" charset="-79"/>
              </a:rPr>
              <a:t> Local </a:t>
            </a: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outliers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60633-AD11-1C41-AFFC-53C341BA6492}"/>
              </a:ext>
            </a:extLst>
          </p:cNvPr>
          <p:cNvGrpSpPr/>
          <p:nvPr/>
        </p:nvGrpSpPr>
        <p:grpSpPr>
          <a:xfrm>
            <a:off x="322968" y="2315060"/>
            <a:ext cx="4225837" cy="2676038"/>
            <a:chOff x="545811" y="1021321"/>
            <a:chExt cx="4005800" cy="24255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478C6E-401D-AC4C-B99C-ADB347ED2AD3}"/>
                </a:ext>
              </a:extLst>
            </p:cNvPr>
            <p:cNvGrpSpPr/>
            <p:nvPr/>
          </p:nvGrpSpPr>
          <p:grpSpPr>
            <a:xfrm>
              <a:off x="1470439" y="1021321"/>
              <a:ext cx="1874416" cy="1775967"/>
              <a:chOff x="3703969" y="2650481"/>
              <a:chExt cx="1242844" cy="1177567"/>
            </a:xfrm>
          </p:grpSpPr>
          <p:sp>
            <p:nvSpPr>
              <p:cNvPr id="8" name="Oval 17">
                <a:extLst>
                  <a:ext uri="{FF2B5EF4-FFF2-40B4-BE49-F238E27FC236}">
                    <a16:creationId xmlns:a16="http://schemas.microsoft.com/office/drawing/2014/main" id="{34CE0900-218A-FA46-AC2C-BA956419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091423" y="3579240"/>
                <a:ext cx="163512" cy="166687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Oval 17">
                <a:extLst>
                  <a:ext uri="{FF2B5EF4-FFF2-40B4-BE49-F238E27FC236}">
                    <a16:creationId xmlns:a16="http://schemas.microsoft.com/office/drawing/2014/main" id="{1BCC1751-B6DC-7E4A-AEAB-7E006D90F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3914131" y="2896128"/>
                <a:ext cx="165100" cy="166688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FB26537-5564-7341-876F-6295ED98D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480888" y="2899200"/>
                <a:ext cx="163512" cy="166687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Oval 17">
                <a:extLst>
                  <a:ext uri="{FF2B5EF4-FFF2-40B4-BE49-F238E27FC236}">
                    <a16:creationId xmlns:a16="http://schemas.microsoft.com/office/drawing/2014/main" id="{1BAAFE1E-398D-F341-BED5-3E0DB4109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3703969" y="3125562"/>
                <a:ext cx="165100" cy="166687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Oval 17">
                <a:extLst>
                  <a:ext uri="{FF2B5EF4-FFF2-40B4-BE49-F238E27FC236}">
                    <a16:creationId xmlns:a16="http://schemas.microsoft.com/office/drawing/2014/main" id="{EDA0C6ED-C67C-4B4E-AA83-1C9F9514E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3792614" y="2650481"/>
                <a:ext cx="165100" cy="166687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Oval 17">
                <a:extLst>
                  <a:ext uri="{FF2B5EF4-FFF2-40B4-BE49-F238E27FC236}">
                    <a16:creationId xmlns:a16="http://schemas.microsoft.com/office/drawing/2014/main" id="{DF2EE179-7ED1-F149-954B-8FA70C9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179275" y="3161519"/>
                <a:ext cx="163512" cy="166688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Oval 17">
                <a:extLst>
                  <a:ext uri="{FF2B5EF4-FFF2-40B4-BE49-F238E27FC236}">
                    <a16:creationId xmlns:a16="http://schemas.microsoft.com/office/drawing/2014/main" id="{09E02CBF-F1E2-2641-9AEB-04B5834D3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3792674" y="3332216"/>
                <a:ext cx="165100" cy="168275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Oval 17">
                <a:extLst>
                  <a:ext uri="{FF2B5EF4-FFF2-40B4-BE49-F238E27FC236}">
                    <a16:creationId xmlns:a16="http://schemas.microsoft.com/office/drawing/2014/main" id="{4AFB2F0A-3AEF-F944-B459-935B7024C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354981" y="3077831"/>
                <a:ext cx="163513" cy="16668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Oval 17">
                <a:extLst>
                  <a:ext uri="{FF2B5EF4-FFF2-40B4-BE49-F238E27FC236}">
                    <a16:creationId xmlns:a16="http://schemas.microsoft.com/office/drawing/2014/main" id="{E7E9BD4D-C08D-7549-978C-895AF8904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084097" y="3347512"/>
                <a:ext cx="165100" cy="16668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Oval 17">
                <a:extLst>
                  <a:ext uri="{FF2B5EF4-FFF2-40B4-BE49-F238E27FC236}">
                    <a16:creationId xmlns:a16="http://schemas.microsoft.com/office/drawing/2014/main" id="{7694A367-D39D-F14A-8935-67A06EB2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354981" y="3439532"/>
                <a:ext cx="163513" cy="16668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C66CCF8-55B6-064D-AE9E-89393A268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604423" y="3266955"/>
                <a:ext cx="165100" cy="166687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" name="Oval 17">
                <a:extLst>
                  <a:ext uri="{FF2B5EF4-FFF2-40B4-BE49-F238E27FC236}">
                    <a16:creationId xmlns:a16="http://schemas.microsoft.com/office/drawing/2014/main" id="{926B065F-2892-9E47-A6C7-37E5FEF2B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414272" y="3661361"/>
                <a:ext cx="163513" cy="166687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0" name="Oval 17">
                <a:extLst>
                  <a:ext uri="{FF2B5EF4-FFF2-40B4-BE49-F238E27FC236}">
                    <a16:creationId xmlns:a16="http://schemas.microsoft.com/office/drawing/2014/main" id="{99CEA631-BEB3-3444-BD5B-E6A30779A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781713" y="2982826"/>
                <a:ext cx="165100" cy="16668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" name="Oval 17">
                <a:extLst>
                  <a:ext uri="{FF2B5EF4-FFF2-40B4-BE49-F238E27FC236}">
                    <a16:creationId xmlns:a16="http://schemas.microsoft.com/office/drawing/2014/main" id="{8BB84EFD-8612-864A-88E0-8C63E98B5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776918" y="3526262"/>
                <a:ext cx="165100" cy="168275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Oval 17">
                <a:extLst>
                  <a:ext uri="{FF2B5EF4-FFF2-40B4-BE49-F238E27FC236}">
                    <a16:creationId xmlns:a16="http://schemas.microsoft.com/office/drawing/2014/main" id="{3F21C887-3CA4-DB48-9AD4-2221C6E89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621553" y="3616372"/>
                <a:ext cx="163513" cy="166687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1D12E3-6A70-5445-ABE3-4950D6365829}"/>
                </a:ext>
              </a:extLst>
            </p:cNvPr>
            <p:cNvSpPr txBox="1"/>
            <p:nvPr/>
          </p:nvSpPr>
          <p:spPr>
            <a:xfrm>
              <a:off x="545811" y="2887140"/>
              <a:ext cx="4005800" cy="5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ea typeface="Tahoma" pitchFamily="34" charset="0"/>
                  <a:cs typeface="Tahoma" pitchFamily="34" charset="0"/>
                </a:rPr>
                <a:t>S and D (</a:t>
              </a:r>
              <a:r>
                <a:rPr lang="en-US" sz="3413" dirty="0"/>
                <a:t>intermixed)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9D4B30-2F23-0D49-B753-760BF07CDCCD}"/>
              </a:ext>
            </a:extLst>
          </p:cNvPr>
          <p:cNvGrpSpPr/>
          <p:nvPr/>
        </p:nvGrpSpPr>
        <p:grpSpPr>
          <a:xfrm>
            <a:off x="4050654" y="1981200"/>
            <a:ext cx="4162277" cy="3109116"/>
            <a:chOff x="4305898" y="596814"/>
            <a:chExt cx="4039613" cy="301748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BC446D-316D-2C49-8F41-2B22766C4F53}"/>
                </a:ext>
              </a:extLst>
            </p:cNvPr>
            <p:cNvSpPr/>
            <p:nvPr/>
          </p:nvSpPr>
          <p:spPr bwMode="auto">
            <a:xfrm>
              <a:off x="5816177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87DE24-C9FA-034F-963E-06C92CF58E25}"/>
                </a:ext>
              </a:extLst>
            </p:cNvPr>
            <p:cNvSpPr/>
            <p:nvPr/>
          </p:nvSpPr>
          <p:spPr bwMode="auto">
            <a:xfrm>
              <a:off x="5816175" y="142659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E72BC7-9D75-2D46-8552-506DB591E4BC}"/>
                </a:ext>
              </a:extLst>
            </p:cNvPr>
            <p:cNvSpPr/>
            <p:nvPr/>
          </p:nvSpPr>
          <p:spPr bwMode="auto">
            <a:xfrm>
              <a:off x="5816177" y="171615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8853F70-18C9-1D42-B802-B06C8307131D}"/>
                </a:ext>
              </a:extLst>
            </p:cNvPr>
            <p:cNvSpPr/>
            <p:nvPr/>
          </p:nvSpPr>
          <p:spPr bwMode="auto">
            <a:xfrm>
              <a:off x="5816174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CC8763-32A9-4441-88AC-5D5829A52ED1}"/>
                </a:ext>
              </a:extLst>
            </p:cNvPr>
            <p:cNvSpPr/>
            <p:nvPr/>
          </p:nvSpPr>
          <p:spPr bwMode="auto">
            <a:xfrm>
              <a:off x="5817984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20D2D2-5D65-334C-A66F-2B2849F72392}"/>
                </a:ext>
              </a:extLst>
            </p:cNvPr>
            <p:cNvSpPr/>
            <p:nvPr/>
          </p:nvSpPr>
          <p:spPr bwMode="auto">
            <a:xfrm>
              <a:off x="5816177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345C6D-C1EF-5C4E-A046-49EBD779D3E5}"/>
                </a:ext>
              </a:extLst>
            </p:cNvPr>
            <p:cNvSpPr/>
            <p:nvPr/>
          </p:nvSpPr>
          <p:spPr bwMode="auto">
            <a:xfrm>
              <a:off x="6166364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DC2CE30-A605-024F-99A6-45517B64121D}"/>
                </a:ext>
              </a:extLst>
            </p:cNvPr>
            <p:cNvSpPr/>
            <p:nvPr/>
          </p:nvSpPr>
          <p:spPr bwMode="auto">
            <a:xfrm>
              <a:off x="6166362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639378-1B76-6741-BCC0-7C6DBE3762FE}"/>
                </a:ext>
              </a:extLst>
            </p:cNvPr>
            <p:cNvSpPr/>
            <p:nvPr/>
          </p:nvSpPr>
          <p:spPr bwMode="auto">
            <a:xfrm>
              <a:off x="6166364" y="171615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5A9DEB-D222-8F4E-A3B9-222DFA1BE8EF}"/>
                </a:ext>
              </a:extLst>
            </p:cNvPr>
            <p:cNvSpPr/>
            <p:nvPr/>
          </p:nvSpPr>
          <p:spPr bwMode="auto">
            <a:xfrm>
              <a:off x="6166361" y="200571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0909AF-0226-B64D-8A97-291B15D7E87E}"/>
                </a:ext>
              </a:extLst>
            </p:cNvPr>
            <p:cNvSpPr/>
            <p:nvPr/>
          </p:nvSpPr>
          <p:spPr bwMode="auto">
            <a:xfrm>
              <a:off x="6166714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F13DBC-0104-E54D-AFB3-3F2A1DDAC7E2}"/>
                </a:ext>
              </a:extLst>
            </p:cNvPr>
            <p:cNvSpPr/>
            <p:nvPr/>
          </p:nvSpPr>
          <p:spPr bwMode="auto">
            <a:xfrm>
              <a:off x="6166364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577C5E-2D11-D84D-B215-106920A84DDC}"/>
                </a:ext>
              </a:extLst>
            </p:cNvPr>
            <p:cNvSpPr/>
            <p:nvPr/>
          </p:nvSpPr>
          <p:spPr bwMode="auto">
            <a:xfrm>
              <a:off x="6516904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5FD47-56ED-CB40-B057-06BC718C6189}"/>
                </a:ext>
              </a:extLst>
            </p:cNvPr>
            <p:cNvSpPr/>
            <p:nvPr/>
          </p:nvSpPr>
          <p:spPr bwMode="auto">
            <a:xfrm>
              <a:off x="6516902" y="142659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1133FA-939F-3841-9D1B-5C1CB6433F83}"/>
                </a:ext>
              </a:extLst>
            </p:cNvPr>
            <p:cNvSpPr/>
            <p:nvPr/>
          </p:nvSpPr>
          <p:spPr bwMode="auto">
            <a:xfrm>
              <a:off x="6516904" y="171615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6376F63-30B4-5842-8373-CF6663E725EE}"/>
                </a:ext>
              </a:extLst>
            </p:cNvPr>
            <p:cNvSpPr/>
            <p:nvPr/>
          </p:nvSpPr>
          <p:spPr bwMode="auto">
            <a:xfrm>
              <a:off x="6516901" y="200571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CD5CB49-02BC-2E4D-A272-6A9C62C8FD55}"/>
                </a:ext>
              </a:extLst>
            </p:cNvPr>
            <p:cNvSpPr/>
            <p:nvPr/>
          </p:nvSpPr>
          <p:spPr bwMode="auto">
            <a:xfrm>
              <a:off x="6517254" y="229527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5544D5B-E094-3F48-87E3-92AEE0B33596}"/>
                </a:ext>
              </a:extLst>
            </p:cNvPr>
            <p:cNvSpPr/>
            <p:nvPr/>
          </p:nvSpPr>
          <p:spPr bwMode="auto">
            <a:xfrm>
              <a:off x="6516904" y="25848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32E016-E131-CA4A-A9C8-BEBB4E3CD9DA}"/>
                </a:ext>
              </a:extLst>
            </p:cNvPr>
            <p:cNvSpPr/>
            <p:nvPr/>
          </p:nvSpPr>
          <p:spPr bwMode="auto">
            <a:xfrm>
              <a:off x="6871547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1937AC-B8FA-F747-9CFA-0FFF3B487512}"/>
                </a:ext>
              </a:extLst>
            </p:cNvPr>
            <p:cNvSpPr/>
            <p:nvPr/>
          </p:nvSpPr>
          <p:spPr bwMode="auto">
            <a:xfrm>
              <a:off x="6867089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E5DE65C-1AAD-C84B-B315-0085E2DC2BAD}"/>
                </a:ext>
              </a:extLst>
            </p:cNvPr>
            <p:cNvSpPr/>
            <p:nvPr/>
          </p:nvSpPr>
          <p:spPr bwMode="auto">
            <a:xfrm>
              <a:off x="6867090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999D0C4-A540-624D-8D96-86D9AB73B3ED}"/>
                </a:ext>
              </a:extLst>
            </p:cNvPr>
            <p:cNvSpPr/>
            <p:nvPr/>
          </p:nvSpPr>
          <p:spPr bwMode="auto">
            <a:xfrm>
              <a:off x="6867087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9AED5FF-8402-6045-997B-2B15E92309EB}"/>
                </a:ext>
              </a:extLst>
            </p:cNvPr>
            <p:cNvSpPr/>
            <p:nvPr/>
          </p:nvSpPr>
          <p:spPr bwMode="auto">
            <a:xfrm>
              <a:off x="6867441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CA6E6B-2DD2-F849-B911-54B21E7D5914}"/>
                </a:ext>
              </a:extLst>
            </p:cNvPr>
            <p:cNvSpPr/>
            <p:nvPr/>
          </p:nvSpPr>
          <p:spPr bwMode="auto">
            <a:xfrm>
              <a:off x="6867090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128DCC-A197-E447-992A-5EA77FC02D51}"/>
                </a:ext>
              </a:extLst>
            </p:cNvPr>
            <p:cNvSpPr/>
            <p:nvPr/>
          </p:nvSpPr>
          <p:spPr bwMode="auto">
            <a:xfrm>
              <a:off x="7215467" y="11370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B9586D-C384-0D4C-8D4D-434029020DD1}"/>
                </a:ext>
              </a:extLst>
            </p:cNvPr>
            <p:cNvSpPr/>
            <p:nvPr/>
          </p:nvSpPr>
          <p:spPr bwMode="auto">
            <a:xfrm>
              <a:off x="7219923" y="142659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2AF1B0-A167-334E-B0D0-6F0D798A0429}"/>
                </a:ext>
              </a:extLst>
            </p:cNvPr>
            <p:cNvSpPr/>
            <p:nvPr/>
          </p:nvSpPr>
          <p:spPr bwMode="auto">
            <a:xfrm>
              <a:off x="7215467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1C1B8B-6830-794B-8113-E0A9A6A110E3}"/>
                </a:ext>
              </a:extLst>
            </p:cNvPr>
            <p:cNvSpPr/>
            <p:nvPr/>
          </p:nvSpPr>
          <p:spPr bwMode="auto">
            <a:xfrm>
              <a:off x="7215464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5E39DAF-A8DB-7444-A797-6CA00D31B2E6}"/>
                </a:ext>
              </a:extLst>
            </p:cNvPr>
            <p:cNvSpPr/>
            <p:nvPr/>
          </p:nvSpPr>
          <p:spPr bwMode="auto">
            <a:xfrm>
              <a:off x="7215818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778DB2C-CBDD-074A-B94F-D09FAF1FD10E}"/>
                </a:ext>
              </a:extLst>
            </p:cNvPr>
            <p:cNvSpPr/>
            <p:nvPr/>
          </p:nvSpPr>
          <p:spPr bwMode="auto">
            <a:xfrm>
              <a:off x="7215467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8C776F-ECE9-5940-AF39-A92B56A0D023}"/>
                </a:ext>
              </a:extLst>
            </p:cNvPr>
            <p:cNvSpPr/>
            <p:nvPr/>
          </p:nvSpPr>
          <p:spPr bwMode="auto">
            <a:xfrm>
              <a:off x="7563844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3EF65F-F485-544E-AD51-44B43B6D0F0D}"/>
                </a:ext>
              </a:extLst>
            </p:cNvPr>
            <p:cNvSpPr/>
            <p:nvPr/>
          </p:nvSpPr>
          <p:spPr bwMode="auto">
            <a:xfrm>
              <a:off x="7563843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1B91B73-CAC4-BE4C-80F0-268E13F8B9EF}"/>
                </a:ext>
              </a:extLst>
            </p:cNvPr>
            <p:cNvSpPr/>
            <p:nvPr/>
          </p:nvSpPr>
          <p:spPr bwMode="auto">
            <a:xfrm>
              <a:off x="7563844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189F58C-ECD2-D74B-9A4A-F37C5DBA0B69}"/>
                </a:ext>
              </a:extLst>
            </p:cNvPr>
            <p:cNvSpPr/>
            <p:nvPr/>
          </p:nvSpPr>
          <p:spPr bwMode="auto">
            <a:xfrm>
              <a:off x="7563841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91FA2C5-9A02-AC42-B021-6D486231A67C}"/>
                </a:ext>
              </a:extLst>
            </p:cNvPr>
            <p:cNvSpPr/>
            <p:nvPr/>
          </p:nvSpPr>
          <p:spPr bwMode="auto">
            <a:xfrm>
              <a:off x="7563844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23EE846-9892-584A-8FE9-92898C020869}"/>
                </a:ext>
              </a:extLst>
            </p:cNvPr>
            <p:cNvSpPr/>
            <p:nvPr/>
          </p:nvSpPr>
          <p:spPr bwMode="auto">
            <a:xfrm>
              <a:off x="7563844" y="25848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9E8FE7D-E4BF-DF4E-BC41-0B7A51299C2D}"/>
                </a:ext>
              </a:extLst>
            </p:cNvPr>
            <p:cNvSpPr txBox="1"/>
            <p:nvPr/>
          </p:nvSpPr>
          <p:spPr>
            <a:xfrm>
              <a:off x="4305898" y="1669995"/>
              <a:ext cx="1361603" cy="599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/>
                <a:t>nodes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0C3617-7F20-A844-99F2-89704FD8BB3E}"/>
                </a:ext>
              </a:extLst>
            </p:cNvPr>
            <p:cNvSpPr txBox="1"/>
            <p:nvPr/>
          </p:nvSpPr>
          <p:spPr>
            <a:xfrm>
              <a:off x="5739544" y="596814"/>
              <a:ext cx="1952792" cy="599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/>
                <a:t>attributes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88DDED-149D-1143-8F2A-265302D38A37}"/>
                </a:ext>
              </a:extLst>
            </p:cNvPr>
            <p:cNvSpPr txBox="1"/>
            <p:nvPr/>
          </p:nvSpPr>
          <p:spPr>
            <a:xfrm>
              <a:off x="5417255" y="2927278"/>
              <a:ext cx="2928256" cy="687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i="1" dirty="0"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F</a:t>
              </a:r>
              <a:r>
                <a:rPr lang="en-US" sz="3413" dirty="0"/>
                <a:t>eature Matrix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B19BD61-BA3D-6A43-9B8A-3BE528B1EB8F}"/>
              </a:ext>
            </a:extLst>
          </p:cNvPr>
          <p:cNvGrpSpPr/>
          <p:nvPr/>
        </p:nvGrpSpPr>
        <p:grpSpPr>
          <a:xfrm>
            <a:off x="1126331" y="5699255"/>
            <a:ext cx="2365905" cy="1910943"/>
            <a:chOff x="1136881" y="4404714"/>
            <a:chExt cx="2055409" cy="1660155"/>
          </a:xfrm>
        </p:grpSpPr>
        <p:sp>
          <p:nvSpPr>
            <p:cNvPr id="67" name="Oval 17">
              <a:extLst>
                <a:ext uri="{FF2B5EF4-FFF2-40B4-BE49-F238E27FC236}">
                  <a16:creationId xmlns:a16="http://schemas.microsoft.com/office/drawing/2014/main" id="{F59A3A37-F07A-9346-9EBB-66793B4B68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171947" y="5078397"/>
              <a:ext cx="246603" cy="251392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68" name="Oval 17">
              <a:extLst>
                <a:ext uri="{FF2B5EF4-FFF2-40B4-BE49-F238E27FC236}">
                  <a16:creationId xmlns:a16="http://schemas.microsoft.com/office/drawing/2014/main" id="{94DD2E99-0786-8148-AF29-637DBC362C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03151" y="4621831"/>
              <a:ext cx="248998" cy="251393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91E2806-273B-9342-B031-0DEA063762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739577" y="4610859"/>
              <a:ext cx="246603" cy="251392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F7EA83CA-E83D-9C41-A744-83C4E49607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168291" y="4808901"/>
              <a:ext cx="248998" cy="251392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1" name="Oval 17">
              <a:extLst>
                <a:ext uri="{FF2B5EF4-FFF2-40B4-BE49-F238E27FC236}">
                  <a16:creationId xmlns:a16="http://schemas.microsoft.com/office/drawing/2014/main" id="{631ABD3D-B45A-6A44-A07C-7A2D74E1B0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136881" y="4404714"/>
              <a:ext cx="248998" cy="251392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2" name="Oval 17">
              <a:extLst>
                <a:ext uri="{FF2B5EF4-FFF2-40B4-BE49-F238E27FC236}">
                  <a16:creationId xmlns:a16="http://schemas.microsoft.com/office/drawing/2014/main" id="{9C7DD0AB-5C0B-3A4D-9E1E-1D88C6BB88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584972" y="4863310"/>
              <a:ext cx="246603" cy="251393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3" name="Oval 17">
              <a:extLst>
                <a:ext uri="{FF2B5EF4-FFF2-40B4-BE49-F238E27FC236}">
                  <a16:creationId xmlns:a16="http://schemas.microsoft.com/office/drawing/2014/main" id="{ABECB41B-FC03-D048-A59D-B2E3BBD48A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03243" y="5126692"/>
              <a:ext cx="248998" cy="253787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4" name="Oval 17">
              <a:extLst>
                <a:ext uri="{FF2B5EF4-FFF2-40B4-BE49-F238E27FC236}">
                  <a16:creationId xmlns:a16="http://schemas.microsoft.com/office/drawing/2014/main" id="{08E38B41-C590-474E-9D56-3068A972DD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299709" y="5001267"/>
              <a:ext cx="246605" cy="251393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5" name="Oval 17">
              <a:extLst>
                <a:ext uri="{FF2B5EF4-FFF2-40B4-BE49-F238E27FC236}">
                  <a16:creationId xmlns:a16="http://schemas.microsoft.com/office/drawing/2014/main" id="{1653B75A-A704-9C41-A624-71365FE15D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891170" y="5407991"/>
              <a:ext cx="248998" cy="251393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E2E6B2E9-DE77-FE4B-AEEF-EDBCAEE115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299709" y="5546772"/>
              <a:ext cx="246605" cy="251393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7" name="Oval 17">
              <a:extLst>
                <a:ext uri="{FF2B5EF4-FFF2-40B4-BE49-F238E27FC236}">
                  <a16:creationId xmlns:a16="http://schemas.microsoft.com/office/drawing/2014/main" id="{4149A932-8E3E-6C4B-A641-9A55C193B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675909" y="5286498"/>
              <a:ext cx="248998" cy="251392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8" name="Oval 17">
              <a:extLst>
                <a:ext uri="{FF2B5EF4-FFF2-40B4-BE49-F238E27FC236}">
                  <a16:creationId xmlns:a16="http://schemas.microsoft.com/office/drawing/2014/main" id="{57ADA124-B2C3-7544-B471-4D07D8AA3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581676" y="5772650"/>
              <a:ext cx="246606" cy="251392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79" name="Oval 17">
              <a:extLst>
                <a:ext uri="{FF2B5EF4-FFF2-40B4-BE49-F238E27FC236}">
                  <a16:creationId xmlns:a16="http://schemas.microsoft.com/office/drawing/2014/main" id="{67C32C86-E3A6-4146-9A6E-2D76F32E9A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943292" y="4857984"/>
              <a:ext cx="248998" cy="251393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80" name="Oval 17">
              <a:extLst>
                <a:ext uri="{FF2B5EF4-FFF2-40B4-BE49-F238E27FC236}">
                  <a16:creationId xmlns:a16="http://schemas.microsoft.com/office/drawing/2014/main" id="{321B130C-F5C9-384E-96C1-B39240445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936060" y="5677576"/>
              <a:ext cx="248998" cy="253787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DFBBBE56-9A1D-2A43-84B6-F3CC27E272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701744" y="5813477"/>
              <a:ext cx="246605" cy="251392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FE35BC-BF4B-7D45-96FC-65C381D06844}"/>
              </a:ext>
            </a:extLst>
          </p:cNvPr>
          <p:cNvGrpSpPr/>
          <p:nvPr/>
        </p:nvGrpSpPr>
        <p:grpSpPr>
          <a:xfrm>
            <a:off x="5584717" y="5562600"/>
            <a:ext cx="2104890" cy="1744689"/>
            <a:chOff x="5816174" y="1137032"/>
            <a:chExt cx="2096047" cy="173736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9C94AE8-05C2-0A48-94BD-6CB75B087770}"/>
                </a:ext>
              </a:extLst>
            </p:cNvPr>
            <p:cNvSpPr/>
            <p:nvPr/>
          </p:nvSpPr>
          <p:spPr bwMode="auto">
            <a:xfrm>
              <a:off x="5816177" y="11370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4DE906-61EF-AA44-896B-CBDF05100653}"/>
                </a:ext>
              </a:extLst>
            </p:cNvPr>
            <p:cNvSpPr/>
            <p:nvPr/>
          </p:nvSpPr>
          <p:spPr bwMode="auto">
            <a:xfrm>
              <a:off x="5816175" y="142659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1E7980E-41DC-4E4F-ABF3-E031AA330943}"/>
                </a:ext>
              </a:extLst>
            </p:cNvPr>
            <p:cNvSpPr/>
            <p:nvPr/>
          </p:nvSpPr>
          <p:spPr bwMode="auto">
            <a:xfrm>
              <a:off x="5816177" y="171615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466372A-5B0F-CF40-8743-27908465BCF9}"/>
                </a:ext>
              </a:extLst>
            </p:cNvPr>
            <p:cNvSpPr/>
            <p:nvPr/>
          </p:nvSpPr>
          <p:spPr bwMode="auto">
            <a:xfrm>
              <a:off x="5816174" y="200571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4FA7F20-0881-E24F-9433-17350F6DC964}"/>
                </a:ext>
              </a:extLst>
            </p:cNvPr>
            <p:cNvSpPr/>
            <p:nvPr/>
          </p:nvSpPr>
          <p:spPr bwMode="auto">
            <a:xfrm>
              <a:off x="5817984" y="229527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ADB4EE8-16EB-7E42-937F-6A26BBBB5ECB}"/>
                </a:ext>
              </a:extLst>
            </p:cNvPr>
            <p:cNvSpPr/>
            <p:nvPr/>
          </p:nvSpPr>
          <p:spPr bwMode="auto">
            <a:xfrm>
              <a:off x="5816177" y="25848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9086BA8-A5C5-BB4C-A8A5-6BC1D4DE9D8D}"/>
                </a:ext>
              </a:extLst>
            </p:cNvPr>
            <p:cNvSpPr/>
            <p:nvPr/>
          </p:nvSpPr>
          <p:spPr bwMode="auto">
            <a:xfrm>
              <a:off x="6166364" y="11370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3B26D50-AE73-AF40-B033-EF229FFAA706}"/>
                </a:ext>
              </a:extLst>
            </p:cNvPr>
            <p:cNvSpPr/>
            <p:nvPr/>
          </p:nvSpPr>
          <p:spPr bwMode="auto">
            <a:xfrm>
              <a:off x="6166362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C1FCE2D-1EFC-0E4D-A455-DA255CDE75B9}"/>
                </a:ext>
              </a:extLst>
            </p:cNvPr>
            <p:cNvSpPr/>
            <p:nvPr/>
          </p:nvSpPr>
          <p:spPr bwMode="auto">
            <a:xfrm>
              <a:off x="6166364" y="171615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8106FAF-8FDE-2042-8A68-EBFF231B202D}"/>
                </a:ext>
              </a:extLst>
            </p:cNvPr>
            <p:cNvSpPr/>
            <p:nvPr/>
          </p:nvSpPr>
          <p:spPr bwMode="auto">
            <a:xfrm>
              <a:off x="6166361" y="200571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DCCAB95-1695-944A-A27C-F5696F07953D}"/>
                </a:ext>
              </a:extLst>
            </p:cNvPr>
            <p:cNvSpPr/>
            <p:nvPr/>
          </p:nvSpPr>
          <p:spPr bwMode="auto">
            <a:xfrm>
              <a:off x="6166714" y="229527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B0A26CE-3A6B-3A48-A392-205ACB39E12C}"/>
                </a:ext>
              </a:extLst>
            </p:cNvPr>
            <p:cNvSpPr/>
            <p:nvPr/>
          </p:nvSpPr>
          <p:spPr bwMode="auto">
            <a:xfrm>
              <a:off x="6166364" y="25848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0D73BC2-DEAE-334A-8972-1DC21741DFD4}"/>
                </a:ext>
              </a:extLst>
            </p:cNvPr>
            <p:cNvSpPr/>
            <p:nvPr/>
          </p:nvSpPr>
          <p:spPr bwMode="auto">
            <a:xfrm>
              <a:off x="6516904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C3C1995-EF1E-F342-9446-CD2CCD0F42B3}"/>
                </a:ext>
              </a:extLst>
            </p:cNvPr>
            <p:cNvSpPr/>
            <p:nvPr/>
          </p:nvSpPr>
          <p:spPr bwMode="auto">
            <a:xfrm>
              <a:off x="6516902" y="142659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9653328-9C37-FD4F-ADF1-5AA7B828C7FB}"/>
                </a:ext>
              </a:extLst>
            </p:cNvPr>
            <p:cNvSpPr/>
            <p:nvPr/>
          </p:nvSpPr>
          <p:spPr bwMode="auto">
            <a:xfrm>
              <a:off x="6516904" y="171615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1559751-5D51-3E4A-AD3A-C56F5497ADFD}"/>
                </a:ext>
              </a:extLst>
            </p:cNvPr>
            <p:cNvSpPr/>
            <p:nvPr/>
          </p:nvSpPr>
          <p:spPr bwMode="auto">
            <a:xfrm>
              <a:off x="6516901" y="200571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2230C8A-4F11-6145-9952-3B43E7268058}"/>
                </a:ext>
              </a:extLst>
            </p:cNvPr>
            <p:cNvSpPr/>
            <p:nvPr/>
          </p:nvSpPr>
          <p:spPr bwMode="auto">
            <a:xfrm>
              <a:off x="6517254" y="229527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EC3BD64-AE21-3F40-99DC-67131A709BE5}"/>
                </a:ext>
              </a:extLst>
            </p:cNvPr>
            <p:cNvSpPr/>
            <p:nvPr/>
          </p:nvSpPr>
          <p:spPr bwMode="auto">
            <a:xfrm>
              <a:off x="6516904" y="25848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1C96B6E-6D09-0F4B-9851-7CE3DF45DC96}"/>
                </a:ext>
              </a:extLst>
            </p:cNvPr>
            <p:cNvSpPr/>
            <p:nvPr/>
          </p:nvSpPr>
          <p:spPr bwMode="auto">
            <a:xfrm>
              <a:off x="6867090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64C7DE0-CDAF-694C-914C-9C6EBAD0294A}"/>
                </a:ext>
              </a:extLst>
            </p:cNvPr>
            <p:cNvSpPr/>
            <p:nvPr/>
          </p:nvSpPr>
          <p:spPr bwMode="auto">
            <a:xfrm>
              <a:off x="6867089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17DA6F8-7E08-8640-869E-A67824829395}"/>
                </a:ext>
              </a:extLst>
            </p:cNvPr>
            <p:cNvSpPr/>
            <p:nvPr/>
          </p:nvSpPr>
          <p:spPr bwMode="auto">
            <a:xfrm>
              <a:off x="6867090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96D7625-BD5D-9045-8B6B-EE7D9DD3A752}"/>
                </a:ext>
              </a:extLst>
            </p:cNvPr>
            <p:cNvSpPr/>
            <p:nvPr/>
          </p:nvSpPr>
          <p:spPr bwMode="auto">
            <a:xfrm>
              <a:off x="6867087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7A13550-1F95-644C-AC45-DDD8E90A5534}"/>
                </a:ext>
              </a:extLst>
            </p:cNvPr>
            <p:cNvSpPr/>
            <p:nvPr/>
          </p:nvSpPr>
          <p:spPr bwMode="auto">
            <a:xfrm>
              <a:off x="6867441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6B8D947-0016-CB44-B1B2-B606D4160813}"/>
                </a:ext>
              </a:extLst>
            </p:cNvPr>
            <p:cNvSpPr/>
            <p:nvPr/>
          </p:nvSpPr>
          <p:spPr bwMode="auto">
            <a:xfrm>
              <a:off x="6867090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13743D1-A0B9-3D4D-9E43-5DC6999A5BB4}"/>
                </a:ext>
              </a:extLst>
            </p:cNvPr>
            <p:cNvSpPr/>
            <p:nvPr/>
          </p:nvSpPr>
          <p:spPr bwMode="auto">
            <a:xfrm>
              <a:off x="7215467" y="11370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327FED-C4A3-2546-8008-89A480455710}"/>
                </a:ext>
              </a:extLst>
            </p:cNvPr>
            <p:cNvSpPr/>
            <p:nvPr/>
          </p:nvSpPr>
          <p:spPr bwMode="auto">
            <a:xfrm>
              <a:off x="7215466" y="142659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737B8E3-74B5-7141-888F-E752F82A3789}"/>
                </a:ext>
              </a:extLst>
            </p:cNvPr>
            <p:cNvSpPr/>
            <p:nvPr/>
          </p:nvSpPr>
          <p:spPr bwMode="auto">
            <a:xfrm>
              <a:off x="7215467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2F9F41C-E2E1-C744-9794-24DEF9AE537E}"/>
                </a:ext>
              </a:extLst>
            </p:cNvPr>
            <p:cNvSpPr/>
            <p:nvPr/>
          </p:nvSpPr>
          <p:spPr bwMode="auto">
            <a:xfrm>
              <a:off x="7215464" y="200571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D2F0FE8-7D4B-A54C-980D-F2967DA3A140}"/>
                </a:ext>
              </a:extLst>
            </p:cNvPr>
            <p:cNvSpPr/>
            <p:nvPr/>
          </p:nvSpPr>
          <p:spPr bwMode="auto">
            <a:xfrm>
              <a:off x="7215818" y="229527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152FB4D-E077-6E42-A6F9-452A254F21D5}"/>
                </a:ext>
              </a:extLst>
            </p:cNvPr>
            <p:cNvSpPr/>
            <p:nvPr/>
          </p:nvSpPr>
          <p:spPr bwMode="auto">
            <a:xfrm>
              <a:off x="7215467" y="25848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5DB51D0-A6F2-9F41-87DE-0757435C112E}"/>
                </a:ext>
              </a:extLst>
            </p:cNvPr>
            <p:cNvSpPr/>
            <p:nvPr/>
          </p:nvSpPr>
          <p:spPr bwMode="auto">
            <a:xfrm>
              <a:off x="7563844" y="11370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EA238E0-CF88-F641-8888-4483C06F189A}"/>
                </a:ext>
              </a:extLst>
            </p:cNvPr>
            <p:cNvSpPr/>
            <p:nvPr/>
          </p:nvSpPr>
          <p:spPr bwMode="auto">
            <a:xfrm>
              <a:off x="7563843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3EEC2BB-52F3-F942-857F-C17A5742F595}"/>
                </a:ext>
              </a:extLst>
            </p:cNvPr>
            <p:cNvSpPr/>
            <p:nvPr/>
          </p:nvSpPr>
          <p:spPr bwMode="auto">
            <a:xfrm>
              <a:off x="7563844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2D9744D-9B0D-AD4B-869A-C1903D30CF34}"/>
                </a:ext>
              </a:extLst>
            </p:cNvPr>
            <p:cNvSpPr/>
            <p:nvPr/>
          </p:nvSpPr>
          <p:spPr bwMode="auto">
            <a:xfrm>
              <a:off x="7563841" y="200571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6411279-DD2E-D44E-B767-438121835394}"/>
                </a:ext>
              </a:extLst>
            </p:cNvPr>
            <p:cNvSpPr/>
            <p:nvPr/>
          </p:nvSpPr>
          <p:spPr bwMode="auto">
            <a:xfrm>
              <a:off x="7563844" y="229527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BEDB9B-8F9E-C641-B40F-FDEDBA04C910}"/>
                </a:ext>
              </a:extLst>
            </p:cNvPr>
            <p:cNvSpPr/>
            <p:nvPr/>
          </p:nvSpPr>
          <p:spPr bwMode="auto">
            <a:xfrm>
              <a:off x="7563844" y="25848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81592E5-E442-A44C-90FA-7ADC8A10CA46}"/>
              </a:ext>
            </a:extLst>
          </p:cNvPr>
          <p:cNvCxnSpPr/>
          <p:nvPr/>
        </p:nvCxnSpPr>
        <p:spPr bwMode="auto">
          <a:xfrm flipH="1">
            <a:off x="1405610" y="5532135"/>
            <a:ext cx="1497755" cy="208786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Down Arrow 121">
            <a:extLst>
              <a:ext uri="{FF2B5EF4-FFF2-40B4-BE49-F238E27FC236}">
                <a16:creationId xmlns:a16="http://schemas.microsoft.com/office/drawing/2014/main" id="{075865DB-4B1F-BE4F-BAC2-A37102340F6C}"/>
              </a:ext>
            </a:extLst>
          </p:cNvPr>
          <p:cNvSpPr/>
          <p:nvPr/>
        </p:nvSpPr>
        <p:spPr bwMode="auto">
          <a:xfrm>
            <a:off x="6384131" y="5029200"/>
            <a:ext cx="701510" cy="518437"/>
          </a:xfrm>
          <a:prstGeom prst="down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2DF444F-24B0-2142-BC96-6E01644B9E15}"/>
              </a:ext>
            </a:extLst>
          </p:cNvPr>
          <p:cNvGrpSpPr/>
          <p:nvPr/>
        </p:nvGrpSpPr>
        <p:grpSpPr>
          <a:xfrm>
            <a:off x="4119766" y="8031908"/>
            <a:ext cx="5328650" cy="1035895"/>
            <a:chOff x="2356850" y="7388095"/>
            <a:chExt cx="5328650" cy="1035895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3CBFC10-E874-0B45-B319-37699B000E30}"/>
                </a:ext>
              </a:extLst>
            </p:cNvPr>
            <p:cNvGrpSpPr/>
            <p:nvPr/>
          </p:nvGrpSpPr>
          <p:grpSpPr>
            <a:xfrm>
              <a:off x="2356850" y="7388095"/>
              <a:ext cx="5328650" cy="1035895"/>
              <a:chOff x="132973" y="5194755"/>
              <a:chExt cx="3746706" cy="728364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0DF6064-E33F-214A-9D9A-2D9118A0D154}"/>
                  </a:ext>
                </a:extLst>
              </p:cNvPr>
              <p:cNvGrpSpPr/>
              <p:nvPr/>
            </p:nvGrpSpPr>
            <p:grpSpPr>
              <a:xfrm>
                <a:off x="692193" y="5194755"/>
                <a:ext cx="2096045" cy="299736"/>
                <a:chOff x="3863424" y="4509368"/>
                <a:chExt cx="2096045" cy="299736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E88D1DA4-ED47-5C44-8F6F-B0EF0E5EE302}"/>
                    </a:ext>
                  </a:extLst>
                </p:cNvPr>
                <p:cNvSpPr/>
                <p:nvPr/>
              </p:nvSpPr>
              <p:spPr bwMode="auto">
                <a:xfrm>
                  <a:off x="3863424" y="4519543"/>
                  <a:ext cx="348377" cy="2895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>
                    <a:solidFill>
                      <a:schemeClr val="tx1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D759ECC7-947B-A748-9605-83254F1F7745}"/>
                    </a:ext>
                  </a:extLst>
                </p:cNvPr>
                <p:cNvSpPr/>
                <p:nvPr/>
              </p:nvSpPr>
              <p:spPr bwMode="auto">
                <a:xfrm>
                  <a:off x="4213611" y="4519543"/>
                  <a:ext cx="348377" cy="28956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>
                    <a:solidFill>
                      <a:schemeClr val="tx1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F4A419EC-D393-3F4D-BD9E-1EB890E319EF}"/>
                    </a:ext>
                  </a:extLst>
                </p:cNvPr>
                <p:cNvSpPr/>
                <p:nvPr/>
              </p:nvSpPr>
              <p:spPr bwMode="auto">
                <a:xfrm>
                  <a:off x="4564151" y="4519544"/>
                  <a:ext cx="348377" cy="289560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 dirty="0">
                    <a:solidFill>
                      <a:schemeClr val="tx1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F2AFDB09-F05F-4C48-BBD7-07D588E11FFD}"/>
                    </a:ext>
                  </a:extLst>
                </p:cNvPr>
                <p:cNvSpPr/>
                <p:nvPr/>
              </p:nvSpPr>
              <p:spPr bwMode="auto">
                <a:xfrm>
                  <a:off x="5262715" y="4509368"/>
                  <a:ext cx="348377" cy="2895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>
                    <a:solidFill>
                      <a:schemeClr val="tx1"/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895A332-A802-434D-8698-2787EE84BEA6}"/>
                    </a:ext>
                  </a:extLst>
                </p:cNvPr>
                <p:cNvSpPr/>
                <p:nvPr/>
              </p:nvSpPr>
              <p:spPr bwMode="auto">
                <a:xfrm>
                  <a:off x="5611092" y="4509368"/>
                  <a:ext cx="348377" cy="28956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>
                    <a:solidFill>
                      <a:schemeClr val="tx1"/>
                    </a:solidFill>
                    <a:latin typeface="Tahoma" pitchFamily="34" charset="0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345ABD1-47C0-294D-ABB8-FE2228E7EBF5}"/>
                  </a:ext>
                </a:extLst>
              </p:cNvPr>
              <p:cNvSpPr txBox="1"/>
              <p:nvPr/>
            </p:nvSpPr>
            <p:spPr>
              <a:xfrm>
                <a:off x="132973" y="5488910"/>
                <a:ext cx="3746706" cy="434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413" dirty="0"/>
                  <a:t>“</a:t>
                </a:r>
                <a:r>
                  <a:rPr lang="en-US" sz="3200" b="1" dirty="0">
                    <a:latin typeface="Gill Sans" panose="020B0502020104020203" pitchFamily="34" charset="-79"/>
                    <a:cs typeface="Gill Sans" panose="020B0502020104020203" pitchFamily="34" charset="-79"/>
                  </a:rPr>
                  <a:t>Focus</a:t>
                </a:r>
                <a:r>
                  <a:rPr lang="en-US" sz="3413" dirty="0"/>
                  <a:t>”: feature weights</a:t>
                </a:r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8B2B053-9E75-F347-817B-0EF8B2500FCF}"/>
                </a:ext>
              </a:extLst>
            </p:cNvPr>
            <p:cNvSpPr/>
            <p:nvPr/>
          </p:nvSpPr>
          <p:spPr bwMode="auto">
            <a:xfrm>
              <a:off x="4643743" y="7394630"/>
              <a:ext cx="495470" cy="4118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sp>
        <p:nvSpPr>
          <p:cNvPr id="135" name="Down Arrow 134">
            <a:extLst>
              <a:ext uri="{FF2B5EF4-FFF2-40B4-BE49-F238E27FC236}">
                <a16:creationId xmlns:a16="http://schemas.microsoft.com/office/drawing/2014/main" id="{D74291AD-D393-574F-B2B8-395710A63DB1}"/>
              </a:ext>
            </a:extLst>
          </p:cNvPr>
          <p:cNvSpPr/>
          <p:nvPr/>
        </p:nvSpPr>
        <p:spPr bwMode="auto">
          <a:xfrm>
            <a:off x="6307931" y="7482563"/>
            <a:ext cx="701510" cy="518437"/>
          </a:xfrm>
          <a:prstGeom prst="down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36" name="Rectangle 1">
            <a:extLst>
              <a:ext uri="{FF2B5EF4-FFF2-40B4-BE49-F238E27FC236}">
                <a16:creationId xmlns:a16="http://schemas.microsoft.com/office/drawing/2014/main" id="{89FDCF10-818D-6146-B190-F59824EE742B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13F2B82-D5C8-2E4A-B7B4-2055E6B736DD}"/>
              </a:ext>
            </a:extLst>
          </p:cNvPr>
          <p:cNvSpPr/>
          <p:nvPr/>
        </p:nvSpPr>
        <p:spPr bwMode="auto">
          <a:xfrm>
            <a:off x="6422061" y="8046382"/>
            <a:ext cx="495470" cy="411818"/>
          </a:xfrm>
          <a:prstGeom prst="rect">
            <a:avLst/>
          </a:prstGeom>
          <a:solidFill>
            <a:schemeClr val="tx1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>
            <a:prstTxWarp prst="textNoShape">
              <a:avLst/>
            </a:prstTxWarp>
          </a:bodyPr>
          <a:lstStyle/>
          <a:p>
            <a:pPr marL="487672" indent="-487672" algn="l" defTabSz="1300460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sz="4267" dirty="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2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50">
            <a:extLst>
              <a:ext uri="{FF2B5EF4-FFF2-40B4-BE49-F238E27FC236}">
                <a16:creationId xmlns:a16="http://schemas.microsoft.com/office/drawing/2014/main" id="{12FF4E53-A7DB-0242-A2A2-BF0BB89C0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" t="27415" r="79947" b="26256"/>
          <a:stretch>
            <a:fillRect/>
          </a:stretch>
        </p:blipFill>
        <p:spPr bwMode="auto">
          <a:xfrm>
            <a:off x="15466476" y="3352800"/>
            <a:ext cx="940567" cy="6943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46EF3-529C-5441-AB46-3962F542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anomalies (local): </a:t>
            </a:r>
            <a:r>
              <a:rPr lang="en-US" dirty="0" err="1"/>
              <a:t>FocusCO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5455-50A1-6E49-AFA5-A72ED945A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7010401" cy="7543803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Focus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estimation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760633-AD11-1C41-AFFC-53C341BA6492}"/>
              </a:ext>
            </a:extLst>
          </p:cNvPr>
          <p:cNvGrpSpPr/>
          <p:nvPr/>
        </p:nvGrpSpPr>
        <p:grpSpPr>
          <a:xfrm>
            <a:off x="322968" y="2315060"/>
            <a:ext cx="4225837" cy="2676038"/>
            <a:chOff x="545811" y="1021321"/>
            <a:chExt cx="4005800" cy="24255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478C6E-401D-AC4C-B99C-ADB347ED2AD3}"/>
                </a:ext>
              </a:extLst>
            </p:cNvPr>
            <p:cNvGrpSpPr/>
            <p:nvPr/>
          </p:nvGrpSpPr>
          <p:grpSpPr>
            <a:xfrm>
              <a:off x="1470439" y="1021321"/>
              <a:ext cx="1874416" cy="1775967"/>
              <a:chOff x="3703969" y="2650481"/>
              <a:chExt cx="1242844" cy="1177567"/>
            </a:xfrm>
          </p:grpSpPr>
          <p:sp>
            <p:nvSpPr>
              <p:cNvPr id="8" name="Oval 17">
                <a:extLst>
                  <a:ext uri="{FF2B5EF4-FFF2-40B4-BE49-F238E27FC236}">
                    <a16:creationId xmlns:a16="http://schemas.microsoft.com/office/drawing/2014/main" id="{34CE0900-218A-FA46-AC2C-BA9564191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091423" y="3579240"/>
                <a:ext cx="163512" cy="166687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" name="Oval 17">
                <a:extLst>
                  <a:ext uri="{FF2B5EF4-FFF2-40B4-BE49-F238E27FC236}">
                    <a16:creationId xmlns:a16="http://schemas.microsoft.com/office/drawing/2014/main" id="{1BCC1751-B6DC-7E4A-AEAB-7E006D90F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3914131" y="2896128"/>
                <a:ext cx="165100" cy="166688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FB26537-5564-7341-876F-6295ED98D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480888" y="2899200"/>
                <a:ext cx="163512" cy="166687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" name="Oval 17">
                <a:extLst>
                  <a:ext uri="{FF2B5EF4-FFF2-40B4-BE49-F238E27FC236}">
                    <a16:creationId xmlns:a16="http://schemas.microsoft.com/office/drawing/2014/main" id="{1BAAFE1E-398D-F341-BED5-3E0DB4109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3703969" y="3125562"/>
                <a:ext cx="165100" cy="166687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" name="Oval 17">
                <a:extLst>
                  <a:ext uri="{FF2B5EF4-FFF2-40B4-BE49-F238E27FC236}">
                    <a16:creationId xmlns:a16="http://schemas.microsoft.com/office/drawing/2014/main" id="{EDA0C6ED-C67C-4B4E-AA83-1C9F9514E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3792614" y="2650481"/>
                <a:ext cx="165100" cy="166687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" name="Oval 17">
                <a:extLst>
                  <a:ext uri="{FF2B5EF4-FFF2-40B4-BE49-F238E27FC236}">
                    <a16:creationId xmlns:a16="http://schemas.microsoft.com/office/drawing/2014/main" id="{DF2EE179-7ED1-F149-954B-8FA70C923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179275" y="3161519"/>
                <a:ext cx="163512" cy="166688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" name="Oval 17">
                <a:extLst>
                  <a:ext uri="{FF2B5EF4-FFF2-40B4-BE49-F238E27FC236}">
                    <a16:creationId xmlns:a16="http://schemas.microsoft.com/office/drawing/2014/main" id="{09E02CBF-F1E2-2641-9AEB-04B5834D3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3792674" y="3332216"/>
                <a:ext cx="165100" cy="168275"/>
              </a:xfrm>
              <a:prstGeom prst="ellipse">
                <a:avLst/>
              </a:prstGeom>
              <a:noFill/>
              <a:ln>
                <a:solidFill>
                  <a:srgbClr val="00C700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5" name="Oval 17">
                <a:extLst>
                  <a:ext uri="{FF2B5EF4-FFF2-40B4-BE49-F238E27FC236}">
                    <a16:creationId xmlns:a16="http://schemas.microsoft.com/office/drawing/2014/main" id="{4AFB2F0A-3AEF-F944-B459-935B7024C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354981" y="3077831"/>
                <a:ext cx="163513" cy="16668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6" name="Oval 17">
                <a:extLst>
                  <a:ext uri="{FF2B5EF4-FFF2-40B4-BE49-F238E27FC236}">
                    <a16:creationId xmlns:a16="http://schemas.microsoft.com/office/drawing/2014/main" id="{E7E9BD4D-C08D-7549-978C-895AF8904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084097" y="3347512"/>
                <a:ext cx="165100" cy="16668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7" name="Oval 17">
                <a:extLst>
                  <a:ext uri="{FF2B5EF4-FFF2-40B4-BE49-F238E27FC236}">
                    <a16:creationId xmlns:a16="http://schemas.microsoft.com/office/drawing/2014/main" id="{7694A367-D39D-F14A-8935-67A06EB2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354981" y="3439532"/>
                <a:ext cx="163513" cy="16668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C66CCF8-55B6-064D-AE9E-89393A268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604423" y="3266955"/>
                <a:ext cx="165100" cy="166687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9" name="Oval 17">
                <a:extLst>
                  <a:ext uri="{FF2B5EF4-FFF2-40B4-BE49-F238E27FC236}">
                    <a16:creationId xmlns:a16="http://schemas.microsoft.com/office/drawing/2014/main" id="{926B065F-2892-9E47-A6C7-37E5FEF2B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414272" y="3661361"/>
                <a:ext cx="163513" cy="166687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0" name="Oval 17">
                <a:extLst>
                  <a:ext uri="{FF2B5EF4-FFF2-40B4-BE49-F238E27FC236}">
                    <a16:creationId xmlns:a16="http://schemas.microsoft.com/office/drawing/2014/main" id="{99CEA631-BEB3-3444-BD5B-E6A30779A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781713" y="2982826"/>
                <a:ext cx="165100" cy="166688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1" name="Oval 17">
                <a:extLst>
                  <a:ext uri="{FF2B5EF4-FFF2-40B4-BE49-F238E27FC236}">
                    <a16:creationId xmlns:a16="http://schemas.microsoft.com/office/drawing/2014/main" id="{8BB84EFD-8612-864A-88E0-8C63E98B5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776918" y="3526262"/>
                <a:ext cx="165100" cy="168275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2" name="Oval 17">
                <a:extLst>
                  <a:ext uri="{FF2B5EF4-FFF2-40B4-BE49-F238E27FC236}">
                    <a16:creationId xmlns:a16="http://schemas.microsoft.com/office/drawing/2014/main" id="{3F21C887-3CA4-DB48-9AD4-2221C6E89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38512">
                <a:off x="4621553" y="3616372"/>
                <a:ext cx="163513" cy="166687"/>
              </a:xfrm>
              <a:prstGeom prst="ellipse">
                <a:avLst/>
              </a:prstGeom>
              <a:noFill/>
              <a:ln>
                <a:solidFill>
                  <a:srgbClr val="3366FF"/>
                </a:solidFill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 sz="512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1D12E3-6A70-5445-ABE3-4950D6365829}"/>
                </a:ext>
              </a:extLst>
            </p:cNvPr>
            <p:cNvSpPr txBox="1"/>
            <p:nvPr/>
          </p:nvSpPr>
          <p:spPr>
            <a:xfrm>
              <a:off x="545811" y="2887140"/>
              <a:ext cx="4005800" cy="559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solidFill>
                    <a:schemeClr val="bg1">
                      <a:lumMod val="65000"/>
                    </a:schemeClr>
                  </a:solidFill>
                  <a:ea typeface="Tahoma" pitchFamily="34" charset="0"/>
                  <a:cs typeface="Tahoma" pitchFamily="34" charset="0"/>
                </a:rPr>
                <a:t>S and D (</a:t>
              </a:r>
              <a:r>
                <a:rPr lang="en-US" sz="3413" dirty="0">
                  <a:solidFill>
                    <a:schemeClr val="bg1">
                      <a:lumMod val="65000"/>
                    </a:schemeClr>
                  </a:solidFill>
                </a:rPr>
                <a:t>intermixed)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B9D4B30-2F23-0D49-B753-760BF07CDCCD}"/>
              </a:ext>
            </a:extLst>
          </p:cNvPr>
          <p:cNvGrpSpPr/>
          <p:nvPr/>
        </p:nvGrpSpPr>
        <p:grpSpPr>
          <a:xfrm>
            <a:off x="4050654" y="1981200"/>
            <a:ext cx="4162277" cy="3109116"/>
            <a:chOff x="4305898" y="596814"/>
            <a:chExt cx="4039613" cy="301748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BC446D-316D-2C49-8F41-2B22766C4F53}"/>
                </a:ext>
              </a:extLst>
            </p:cNvPr>
            <p:cNvSpPr/>
            <p:nvPr/>
          </p:nvSpPr>
          <p:spPr bwMode="auto">
            <a:xfrm>
              <a:off x="5816177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87DE24-C9FA-034F-963E-06C92CF58E25}"/>
                </a:ext>
              </a:extLst>
            </p:cNvPr>
            <p:cNvSpPr/>
            <p:nvPr/>
          </p:nvSpPr>
          <p:spPr bwMode="auto">
            <a:xfrm>
              <a:off x="5816175" y="142659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E72BC7-9D75-2D46-8552-506DB591E4BC}"/>
                </a:ext>
              </a:extLst>
            </p:cNvPr>
            <p:cNvSpPr/>
            <p:nvPr/>
          </p:nvSpPr>
          <p:spPr bwMode="auto">
            <a:xfrm>
              <a:off x="5816177" y="171615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8853F70-18C9-1D42-B802-B06C8307131D}"/>
                </a:ext>
              </a:extLst>
            </p:cNvPr>
            <p:cNvSpPr/>
            <p:nvPr/>
          </p:nvSpPr>
          <p:spPr bwMode="auto">
            <a:xfrm>
              <a:off x="5816174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CC8763-32A9-4441-88AC-5D5829A52ED1}"/>
                </a:ext>
              </a:extLst>
            </p:cNvPr>
            <p:cNvSpPr/>
            <p:nvPr/>
          </p:nvSpPr>
          <p:spPr bwMode="auto">
            <a:xfrm>
              <a:off x="5817984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20D2D2-5D65-334C-A66F-2B2849F72392}"/>
                </a:ext>
              </a:extLst>
            </p:cNvPr>
            <p:cNvSpPr/>
            <p:nvPr/>
          </p:nvSpPr>
          <p:spPr bwMode="auto">
            <a:xfrm>
              <a:off x="5816177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345C6D-C1EF-5C4E-A046-49EBD779D3E5}"/>
                </a:ext>
              </a:extLst>
            </p:cNvPr>
            <p:cNvSpPr/>
            <p:nvPr/>
          </p:nvSpPr>
          <p:spPr bwMode="auto">
            <a:xfrm>
              <a:off x="6166364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DC2CE30-A605-024F-99A6-45517B64121D}"/>
                </a:ext>
              </a:extLst>
            </p:cNvPr>
            <p:cNvSpPr/>
            <p:nvPr/>
          </p:nvSpPr>
          <p:spPr bwMode="auto">
            <a:xfrm>
              <a:off x="6166362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639378-1B76-6741-BCC0-7C6DBE3762FE}"/>
                </a:ext>
              </a:extLst>
            </p:cNvPr>
            <p:cNvSpPr/>
            <p:nvPr/>
          </p:nvSpPr>
          <p:spPr bwMode="auto">
            <a:xfrm>
              <a:off x="6166364" y="171615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5A9DEB-D222-8F4E-A3B9-222DFA1BE8EF}"/>
                </a:ext>
              </a:extLst>
            </p:cNvPr>
            <p:cNvSpPr/>
            <p:nvPr/>
          </p:nvSpPr>
          <p:spPr bwMode="auto">
            <a:xfrm>
              <a:off x="6166361" y="200571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0909AF-0226-B64D-8A97-291B15D7E87E}"/>
                </a:ext>
              </a:extLst>
            </p:cNvPr>
            <p:cNvSpPr/>
            <p:nvPr/>
          </p:nvSpPr>
          <p:spPr bwMode="auto">
            <a:xfrm>
              <a:off x="6166714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F13DBC-0104-E54D-AFB3-3F2A1DDAC7E2}"/>
                </a:ext>
              </a:extLst>
            </p:cNvPr>
            <p:cNvSpPr/>
            <p:nvPr/>
          </p:nvSpPr>
          <p:spPr bwMode="auto">
            <a:xfrm>
              <a:off x="6166364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577C5E-2D11-D84D-B215-106920A84DDC}"/>
                </a:ext>
              </a:extLst>
            </p:cNvPr>
            <p:cNvSpPr/>
            <p:nvPr/>
          </p:nvSpPr>
          <p:spPr bwMode="auto">
            <a:xfrm>
              <a:off x="6516904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5FD47-56ED-CB40-B057-06BC718C6189}"/>
                </a:ext>
              </a:extLst>
            </p:cNvPr>
            <p:cNvSpPr/>
            <p:nvPr/>
          </p:nvSpPr>
          <p:spPr bwMode="auto">
            <a:xfrm>
              <a:off x="6516902" y="142659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1133FA-939F-3841-9D1B-5C1CB6433F83}"/>
                </a:ext>
              </a:extLst>
            </p:cNvPr>
            <p:cNvSpPr/>
            <p:nvPr/>
          </p:nvSpPr>
          <p:spPr bwMode="auto">
            <a:xfrm>
              <a:off x="6516904" y="171615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6376F63-30B4-5842-8373-CF6663E725EE}"/>
                </a:ext>
              </a:extLst>
            </p:cNvPr>
            <p:cNvSpPr/>
            <p:nvPr/>
          </p:nvSpPr>
          <p:spPr bwMode="auto">
            <a:xfrm>
              <a:off x="6516901" y="200571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CD5CB49-02BC-2E4D-A272-6A9C62C8FD55}"/>
                </a:ext>
              </a:extLst>
            </p:cNvPr>
            <p:cNvSpPr/>
            <p:nvPr/>
          </p:nvSpPr>
          <p:spPr bwMode="auto">
            <a:xfrm>
              <a:off x="6517254" y="229527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5544D5B-E094-3F48-87E3-92AEE0B33596}"/>
                </a:ext>
              </a:extLst>
            </p:cNvPr>
            <p:cNvSpPr/>
            <p:nvPr/>
          </p:nvSpPr>
          <p:spPr bwMode="auto">
            <a:xfrm>
              <a:off x="6516904" y="25848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32E016-E131-CA4A-A9C8-BEBB4E3CD9DA}"/>
                </a:ext>
              </a:extLst>
            </p:cNvPr>
            <p:cNvSpPr/>
            <p:nvPr/>
          </p:nvSpPr>
          <p:spPr bwMode="auto">
            <a:xfrm>
              <a:off x="6871547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1937AC-B8FA-F747-9CFA-0FFF3B487512}"/>
                </a:ext>
              </a:extLst>
            </p:cNvPr>
            <p:cNvSpPr/>
            <p:nvPr/>
          </p:nvSpPr>
          <p:spPr bwMode="auto">
            <a:xfrm>
              <a:off x="6867089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E5DE65C-1AAD-C84B-B315-0085E2DC2BAD}"/>
                </a:ext>
              </a:extLst>
            </p:cNvPr>
            <p:cNvSpPr/>
            <p:nvPr/>
          </p:nvSpPr>
          <p:spPr bwMode="auto">
            <a:xfrm>
              <a:off x="6867090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999D0C4-A540-624D-8D96-86D9AB73B3ED}"/>
                </a:ext>
              </a:extLst>
            </p:cNvPr>
            <p:cNvSpPr/>
            <p:nvPr/>
          </p:nvSpPr>
          <p:spPr bwMode="auto">
            <a:xfrm>
              <a:off x="6867087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9AED5FF-8402-6045-997B-2B15E92309EB}"/>
                </a:ext>
              </a:extLst>
            </p:cNvPr>
            <p:cNvSpPr/>
            <p:nvPr/>
          </p:nvSpPr>
          <p:spPr bwMode="auto">
            <a:xfrm>
              <a:off x="6867441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 dirty="0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CA6E6B-2DD2-F849-B911-54B21E7D5914}"/>
                </a:ext>
              </a:extLst>
            </p:cNvPr>
            <p:cNvSpPr/>
            <p:nvPr/>
          </p:nvSpPr>
          <p:spPr bwMode="auto">
            <a:xfrm>
              <a:off x="6867090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128DCC-A197-E447-992A-5EA77FC02D51}"/>
                </a:ext>
              </a:extLst>
            </p:cNvPr>
            <p:cNvSpPr/>
            <p:nvPr/>
          </p:nvSpPr>
          <p:spPr bwMode="auto">
            <a:xfrm>
              <a:off x="7215467" y="11370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B9586D-C384-0D4C-8D4D-434029020DD1}"/>
                </a:ext>
              </a:extLst>
            </p:cNvPr>
            <p:cNvSpPr/>
            <p:nvPr/>
          </p:nvSpPr>
          <p:spPr bwMode="auto">
            <a:xfrm>
              <a:off x="7219923" y="142659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42AF1B0-A167-334E-B0D0-6F0D798A0429}"/>
                </a:ext>
              </a:extLst>
            </p:cNvPr>
            <p:cNvSpPr/>
            <p:nvPr/>
          </p:nvSpPr>
          <p:spPr bwMode="auto">
            <a:xfrm>
              <a:off x="7215467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1C1B8B-6830-794B-8113-E0A9A6A110E3}"/>
                </a:ext>
              </a:extLst>
            </p:cNvPr>
            <p:cNvSpPr/>
            <p:nvPr/>
          </p:nvSpPr>
          <p:spPr bwMode="auto">
            <a:xfrm>
              <a:off x="7215464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5E39DAF-A8DB-7444-A797-6CA00D31B2E6}"/>
                </a:ext>
              </a:extLst>
            </p:cNvPr>
            <p:cNvSpPr/>
            <p:nvPr/>
          </p:nvSpPr>
          <p:spPr bwMode="auto">
            <a:xfrm>
              <a:off x="7215818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778DB2C-CBDD-074A-B94F-D09FAF1FD10E}"/>
                </a:ext>
              </a:extLst>
            </p:cNvPr>
            <p:cNvSpPr/>
            <p:nvPr/>
          </p:nvSpPr>
          <p:spPr bwMode="auto">
            <a:xfrm>
              <a:off x="7215467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18C776F-ECE9-5940-AF39-A92B56A0D023}"/>
                </a:ext>
              </a:extLst>
            </p:cNvPr>
            <p:cNvSpPr/>
            <p:nvPr/>
          </p:nvSpPr>
          <p:spPr bwMode="auto">
            <a:xfrm>
              <a:off x="7563844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3EF65F-F485-544E-AD51-44B43B6D0F0D}"/>
                </a:ext>
              </a:extLst>
            </p:cNvPr>
            <p:cNvSpPr/>
            <p:nvPr/>
          </p:nvSpPr>
          <p:spPr bwMode="auto">
            <a:xfrm>
              <a:off x="7563843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1B91B73-CAC4-BE4C-80F0-268E13F8B9EF}"/>
                </a:ext>
              </a:extLst>
            </p:cNvPr>
            <p:cNvSpPr/>
            <p:nvPr/>
          </p:nvSpPr>
          <p:spPr bwMode="auto">
            <a:xfrm>
              <a:off x="7563844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189F58C-ECD2-D74B-9A4A-F37C5DBA0B69}"/>
                </a:ext>
              </a:extLst>
            </p:cNvPr>
            <p:cNvSpPr/>
            <p:nvPr/>
          </p:nvSpPr>
          <p:spPr bwMode="auto">
            <a:xfrm>
              <a:off x="7563841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91FA2C5-9A02-AC42-B021-6D486231A67C}"/>
                </a:ext>
              </a:extLst>
            </p:cNvPr>
            <p:cNvSpPr/>
            <p:nvPr/>
          </p:nvSpPr>
          <p:spPr bwMode="auto">
            <a:xfrm>
              <a:off x="7563844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23EE846-9892-584A-8FE9-92898C020869}"/>
                </a:ext>
              </a:extLst>
            </p:cNvPr>
            <p:cNvSpPr/>
            <p:nvPr/>
          </p:nvSpPr>
          <p:spPr bwMode="auto">
            <a:xfrm>
              <a:off x="7563844" y="25848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9E8FE7D-E4BF-DF4E-BC41-0B7A51299C2D}"/>
                </a:ext>
              </a:extLst>
            </p:cNvPr>
            <p:cNvSpPr txBox="1"/>
            <p:nvPr/>
          </p:nvSpPr>
          <p:spPr>
            <a:xfrm>
              <a:off x="4305898" y="1669995"/>
              <a:ext cx="1361603" cy="599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solidFill>
                    <a:schemeClr val="bg1">
                      <a:lumMod val="65000"/>
                    </a:schemeClr>
                  </a:solidFill>
                </a:rPr>
                <a:t>nodes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0C3617-7F20-A844-99F2-89704FD8BB3E}"/>
                </a:ext>
              </a:extLst>
            </p:cNvPr>
            <p:cNvSpPr txBox="1"/>
            <p:nvPr/>
          </p:nvSpPr>
          <p:spPr>
            <a:xfrm>
              <a:off x="5739544" y="596814"/>
              <a:ext cx="1952792" cy="599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13" dirty="0">
                  <a:solidFill>
                    <a:schemeClr val="bg1">
                      <a:lumMod val="65000"/>
                    </a:schemeClr>
                  </a:solidFill>
                </a:rPr>
                <a:t>attributes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88DDED-149D-1143-8F2A-265302D38A37}"/>
                </a:ext>
              </a:extLst>
            </p:cNvPr>
            <p:cNvSpPr txBox="1"/>
            <p:nvPr/>
          </p:nvSpPr>
          <p:spPr>
            <a:xfrm>
              <a:off x="5417255" y="2927278"/>
              <a:ext cx="2928256" cy="687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i="1" dirty="0">
                  <a:solidFill>
                    <a:schemeClr val="bg1">
                      <a:lumMod val="65000"/>
                    </a:schemeClr>
                  </a:solidFill>
                  <a:latin typeface="Gill Sans SemiBold" panose="020B0502020104020203" pitchFamily="34" charset="-79"/>
                  <a:cs typeface="Gill Sans SemiBold" panose="020B0502020104020203" pitchFamily="34" charset="-79"/>
                </a:rPr>
                <a:t>F</a:t>
              </a:r>
              <a:r>
                <a:rPr lang="en-US" sz="3413" dirty="0">
                  <a:solidFill>
                    <a:schemeClr val="bg1">
                      <a:lumMod val="65000"/>
                    </a:schemeClr>
                  </a:solidFill>
                </a:rPr>
                <a:t>eature Matrix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B19BD61-BA3D-6A43-9B8A-3BE528B1EB8F}"/>
              </a:ext>
            </a:extLst>
          </p:cNvPr>
          <p:cNvGrpSpPr/>
          <p:nvPr/>
        </p:nvGrpSpPr>
        <p:grpSpPr>
          <a:xfrm>
            <a:off x="1126331" y="5699255"/>
            <a:ext cx="2365905" cy="1910943"/>
            <a:chOff x="1136881" y="4404714"/>
            <a:chExt cx="2055409" cy="1660155"/>
          </a:xfrm>
        </p:grpSpPr>
        <p:sp>
          <p:nvSpPr>
            <p:cNvPr id="67" name="Oval 17">
              <a:extLst>
                <a:ext uri="{FF2B5EF4-FFF2-40B4-BE49-F238E27FC236}">
                  <a16:creationId xmlns:a16="http://schemas.microsoft.com/office/drawing/2014/main" id="{F59A3A37-F07A-9346-9EBB-66793B4B68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171947" y="5078397"/>
              <a:ext cx="246603" cy="251392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8" name="Oval 17">
              <a:extLst>
                <a:ext uri="{FF2B5EF4-FFF2-40B4-BE49-F238E27FC236}">
                  <a16:creationId xmlns:a16="http://schemas.microsoft.com/office/drawing/2014/main" id="{94DD2E99-0786-8148-AF29-637DBC362C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03151" y="4621831"/>
              <a:ext cx="248998" cy="251393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91E2806-273B-9342-B031-0DEA063762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739577" y="4610859"/>
              <a:ext cx="246603" cy="251392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0" name="Oval 17">
              <a:extLst>
                <a:ext uri="{FF2B5EF4-FFF2-40B4-BE49-F238E27FC236}">
                  <a16:creationId xmlns:a16="http://schemas.microsoft.com/office/drawing/2014/main" id="{F7EA83CA-E83D-9C41-A744-83C4E49607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168291" y="4808901"/>
              <a:ext cx="248998" cy="251392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1" name="Oval 17">
              <a:extLst>
                <a:ext uri="{FF2B5EF4-FFF2-40B4-BE49-F238E27FC236}">
                  <a16:creationId xmlns:a16="http://schemas.microsoft.com/office/drawing/2014/main" id="{631ABD3D-B45A-6A44-A07C-7A2D74E1B0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136881" y="4404714"/>
              <a:ext cx="248998" cy="251392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2" name="Oval 17">
              <a:extLst>
                <a:ext uri="{FF2B5EF4-FFF2-40B4-BE49-F238E27FC236}">
                  <a16:creationId xmlns:a16="http://schemas.microsoft.com/office/drawing/2014/main" id="{9C7DD0AB-5C0B-3A4D-9E1E-1D88C6BB88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584972" y="4863310"/>
              <a:ext cx="246603" cy="251393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3" name="Oval 17">
              <a:extLst>
                <a:ext uri="{FF2B5EF4-FFF2-40B4-BE49-F238E27FC236}">
                  <a16:creationId xmlns:a16="http://schemas.microsoft.com/office/drawing/2014/main" id="{ABECB41B-FC03-D048-A59D-B2E3BBD48A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403243" y="5126692"/>
              <a:ext cx="248998" cy="253787"/>
            </a:xfrm>
            <a:prstGeom prst="ellipse">
              <a:avLst/>
            </a:prstGeom>
            <a:noFill/>
            <a:ln>
              <a:solidFill>
                <a:srgbClr val="00C7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4" name="Oval 17">
              <a:extLst>
                <a:ext uri="{FF2B5EF4-FFF2-40B4-BE49-F238E27FC236}">
                  <a16:creationId xmlns:a16="http://schemas.microsoft.com/office/drawing/2014/main" id="{08E38B41-C590-474E-9D56-3068A972DD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299709" y="5001267"/>
              <a:ext cx="246605" cy="251393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5" name="Oval 17">
              <a:extLst>
                <a:ext uri="{FF2B5EF4-FFF2-40B4-BE49-F238E27FC236}">
                  <a16:creationId xmlns:a16="http://schemas.microsoft.com/office/drawing/2014/main" id="{1653B75A-A704-9C41-A624-71365FE15D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1891170" y="5407991"/>
              <a:ext cx="248998" cy="251393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E2E6B2E9-DE77-FE4B-AEEF-EDBCAEE115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299709" y="5546772"/>
              <a:ext cx="246605" cy="251393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7" name="Oval 17">
              <a:extLst>
                <a:ext uri="{FF2B5EF4-FFF2-40B4-BE49-F238E27FC236}">
                  <a16:creationId xmlns:a16="http://schemas.microsoft.com/office/drawing/2014/main" id="{4149A932-8E3E-6C4B-A641-9A55C193B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675909" y="5286498"/>
              <a:ext cx="248998" cy="251392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8" name="Oval 17">
              <a:extLst>
                <a:ext uri="{FF2B5EF4-FFF2-40B4-BE49-F238E27FC236}">
                  <a16:creationId xmlns:a16="http://schemas.microsoft.com/office/drawing/2014/main" id="{57ADA124-B2C3-7544-B471-4D07D8AA3A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581676" y="5772650"/>
              <a:ext cx="246606" cy="251392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9" name="Oval 17">
              <a:extLst>
                <a:ext uri="{FF2B5EF4-FFF2-40B4-BE49-F238E27FC236}">
                  <a16:creationId xmlns:a16="http://schemas.microsoft.com/office/drawing/2014/main" id="{67C32C86-E3A6-4146-9A6E-2D76F32E9A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943292" y="4857984"/>
              <a:ext cx="248998" cy="251393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0" name="Oval 17">
              <a:extLst>
                <a:ext uri="{FF2B5EF4-FFF2-40B4-BE49-F238E27FC236}">
                  <a16:creationId xmlns:a16="http://schemas.microsoft.com/office/drawing/2014/main" id="{321B130C-F5C9-384E-96C1-B39240445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936060" y="5677576"/>
              <a:ext cx="248998" cy="253787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DFBBBE56-9A1D-2A43-84B6-F3CC27E272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38512">
              <a:off x="2701744" y="5813477"/>
              <a:ext cx="246605" cy="251392"/>
            </a:xfrm>
            <a:prstGeom prst="ellipse">
              <a:avLst/>
            </a:prstGeom>
            <a:noFill/>
            <a:ln>
              <a:solidFill>
                <a:srgbClr val="3366FF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4FE35BC-BF4B-7D45-96FC-65C381D06844}"/>
              </a:ext>
            </a:extLst>
          </p:cNvPr>
          <p:cNvGrpSpPr/>
          <p:nvPr/>
        </p:nvGrpSpPr>
        <p:grpSpPr>
          <a:xfrm>
            <a:off x="5584717" y="5562600"/>
            <a:ext cx="2104890" cy="1744689"/>
            <a:chOff x="5816174" y="1137032"/>
            <a:chExt cx="2096047" cy="173736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9C94AE8-05C2-0A48-94BD-6CB75B087770}"/>
                </a:ext>
              </a:extLst>
            </p:cNvPr>
            <p:cNvSpPr/>
            <p:nvPr/>
          </p:nvSpPr>
          <p:spPr bwMode="auto">
            <a:xfrm>
              <a:off x="5816177" y="11370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F4DE906-61EF-AA44-896B-CBDF05100653}"/>
                </a:ext>
              </a:extLst>
            </p:cNvPr>
            <p:cNvSpPr/>
            <p:nvPr/>
          </p:nvSpPr>
          <p:spPr bwMode="auto">
            <a:xfrm>
              <a:off x="5816175" y="142659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1E7980E-41DC-4E4F-ABF3-E031AA330943}"/>
                </a:ext>
              </a:extLst>
            </p:cNvPr>
            <p:cNvSpPr/>
            <p:nvPr/>
          </p:nvSpPr>
          <p:spPr bwMode="auto">
            <a:xfrm>
              <a:off x="5816177" y="171615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466372A-5B0F-CF40-8743-27908465BCF9}"/>
                </a:ext>
              </a:extLst>
            </p:cNvPr>
            <p:cNvSpPr/>
            <p:nvPr/>
          </p:nvSpPr>
          <p:spPr bwMode="auto">
            <a:xfrm>
              <a:off x="5816174" y="200571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4FA7F20-0881-E24F-9433-17350F6DC964}"/>
                </a:ext>
              </a:extLst>
            </p:cNvPr>
            <p:cNvSpPr/>
            <p:nvPr/>
          </p:nvSpPr>
          <p:spPr bwMode="auto">
            <a:xfrm>
              <a:off x="5817984" y="229527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ADB4EE8-16EB-7E42-937F-6A26BBBB5ECB}"/>
                </a:ext>
              </a:extLst>
            </p:cNvPr>
            <p:cNvSpPr/>
            <p:nvPr/>
          </p:nvSpPr>
          <p:spPr bwMode="auto">
            <a:xfrm>
              <a:off x="5816177" y="25848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9086BA8-A5C5-BB4C-A8A5-6BC1D4DE9D8D}"/>
                </a:ext>
              </a:extLst>
            </p:cNvPr>
            <p:cNvSpPr/>
            <p:nvPr/>
          </p:nvSpPr>
          <p:spPr bwMode="auto">
            <a:xfrm>
              <a:off x="6166364" y="11370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3B26D50-AE73-AF40-B033-EF229FFAA706}"/>
                </a:ext>
              </a:extLst>
            </p:cNvPr>
            <p:cNvSpPr/>
            <p:nvPr/>
          </p:nvSpPr>
          <p:spPr bwMode="auto">
            <a:xfrm>
              <a:off x="6166362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C1FCE2D-1EFC-0E4D-A455-DA255CDE75B9}"/>
                </a:ext>
              </a:extLst>
            </p:cNvPr>
            <p:cNvSpPr/>
            <p:nvPr/>
          </p:nvSpPr>
          <p:spPr bwMode="auto">
            <a:xfrm>
              <a:off x="6166364" y="171615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8106FAF-8FDE-2042-8A68-EBFF231B202D}"/>
                </a:ext>
              </a:extLst>
            </p:cNvPr>
            <p:cNvSpPr/>
            <p:nvPr/>
          </p:nvSpPr>
          <p:spPr bwMode="auto">
            <a:xfrm>
              <a:off x="6166361" y="200571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DCCAB95-1695-944A-A27C-F5696F07953D}"/>
                </a:ext>
              </a:extLst>
            </p:cNvPr>
            <p:cNvSpPr/>
            <p:nvPr/>
          </p:nvSpPr>
          <p:spPr bwMode="auto">
            <a:xfrm>
              <a:off x="6166714" y="229527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B0A26CE-3A6B-3A48-A392-205ACB39E12C}"/>
                </a:ext>
              </a:extLst>
            </p:cNvPr>
            <p:cNvSpPr/>
            <p:nvPr/>
          </p:nvSpPr>
          <p:spPr bwMode="auto">
            <a:xfrm>
              <a:off x="6166364" y="25848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0D73BC2-DEAE-334A-8972-1DC21741DFD4}"/>
                </a:ext>
              </a:extLst>
            </p:cNvPr>
            <p:cNvSpPr/>
            <p:nvPr/>
          </p:nvSpPr>
          <p:spPr bwMode="auto">
            <a:xfrm>
              <a:off x="6516904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C3C1995-EF1E-F342-9446-CD2CCD0F42B3}"/>
                </a:ext>
              </a:extLst>
            </p:cNvPr>
            <p:cNvSpPr/>
            <p:nvPr/>
          </p:nvSpPr>
          <p:spPr bwMode="auto">
            <a:xfrm>
              <a:off x="6516902" y="142659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9653328-9C37-FD4F-ADF1-5AA7B828C7FB}"/>
                </a:ext>
              </a:extLst>
            </p:cNvPr>
            <p:cNvSpPr/>
            <p:nvPr/>
          </p:nvSpPr>
          <p:spPr bwMode="auto">
            <a:xfrm>
              <a:off x="6516904" y="171615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1559751-5D51-3E4A-AD3A-C56F5497ADFD}"/>
                </a:ext>
              </a:extLst>
            </p:cNvPr>
            <p:cNvSpPr/>
            <p:nvPr/>
          </p:nvSpPr>
          <p:spPr bwMode="auto">
            <a:xfrm>
              <a:off x="6516901" y="200571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2230C8A-4F11-6145-9952-3B43E7268058}"/>
                </a:ext>
              </a:extLst>
            </p:cNvPr>
            <p:cNvSpPr/>
            <p:nvPr/>
          </p:nvSpPr>
          <p:spPr bwMode="auto">
            <a:xfrm>
              <a:off x="6517254" y="229527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EC3BD64-AE21-3F40-99DC-67131A709BE5}"/>
                </a:ext>
              </a:extLst>
            </p:cNvPr>
            <p:cNvSpPr/>
            <p:nvPr/>
          </p:nvSpPr>
          <p:spPr bwMode="auto">
            <a:xfrm>
              <a:off x="6516904" y="25848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1C96B6E-6D09-0F4B-9851-7CE3DF45DC96}"/>
                </a:ext>
              </a:extLst>
            </p:cNvPr>
            <p:cNvSpPr/>
            <p:nvPr/>
          </p:nvSpPr>
          <p:spPr bwMode="auto">
            <a:xfrm>
              <a:off x="6867090" y="1137032"/>
              <a:ext cx="348377" cy="289560"/>
            </a:xfrm>
            <a:prstGeom prst="rect">
              <a:avLst/>
            </a:prstGeom>
            <a:solidFill>
              <a:srgbClr val="00C7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64C7DE0-CDAF-694C-914C-9C6EBAD0294A}"/>
                </a:ext>
              </a:extLst>
            </p:cNvPr>
            <p:cNvSpPr/>
            <p:nvPr/>
          </p:nvSpPr>
          <p:spPr bwMode="auto">
            <a:xfrm>
              <a:off x="6867089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17DA6F8-7E08-8640-869E-A67824829395}"/>
                </a:ext>
              </a:extLst>
            </p:cNvPr>
            <p:cNvSpPr/>
            <p:nvPr/>
          </p:nvSpPr>
          <p:spPr bwMode="auto">
            <a:xfrm>
              <a:off x="6867090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96D7625-BD5D-9045-8B6B-EE7D9DD3A752}"/>
                </a:ext>
              </a:extLst>
            </p:cNvPr>
            <p:cNvSpPr/>
            <p:nvPr/>
          </p:nvSpPr>
          <p:spPr bwMode="auto">
            <a:xfrm>
              <a:off x="6867087" y="200571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7A13550-1F95-644C-AC45-DDD8E90A5534}"/>
                </a:ext>
              </a:extLst>
            </p:cNvPr>
            <p:cNvSpPr/>
            <p:nvPr/>
          </p:nvSpPr>
          <p:spPr bwMode="auto">
            <a:xfrm>
              <a:off x="6867441" y="229527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6B8D947-0016-CB44-B1B2-B606D4160813}"/>
                </a:ext>
              </a:extLst>
            </p:cNvPr>
            <p:cNvSpPr/>
            <p:nvPr/>
          </p:nvSpPr>
          <p:spPr bwMode="auto">
            <a:xfrm>
              <a:off x="6867090" y="2584832"/>
              <a:ext cx="348377" cy="289560"/>
            </a:xfrm>
            <a:prstGeom prst="rect">
              <a:avLst/>
            </a:prstGeom>
            <a:solidFill>
              <a:srgbClr val="1A42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13743D1-A0B9-3D4D-9E43-5DC6999A5BB4}"/>
                </a:ext>
              </a:extLst>
            </p:cNvPr>
            <p:cNvSpPr/>
            <p:nvPr/>
          </p:nvSpPr>
          <p:spPr bwMode="auto">
            <a:xfrm>
              <a:off x="7215467" y="11370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327FED-C4A3-2546-8008-89A480455710}"/>
                </a:ext>
              </a:extLst>
            </p:cNvPr>
            <p:cNvSpPr/>
            <p:nvPr/>
          </p:nvSpPr>
          <p:spPr bwMode="auto">
            <a:xfrm>
              <a:off x="7215466" y="142659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737B8E3-74B5-7141-888F-E752F82A3789}"/>
                </a:ext>
              </a:extLst>
            </p:cNvPr>
            <p:cNvSpPr/>
            <p:nvPr/>
          </p:nvSpPr>
          <p:spPr bwMode="auto">
            <a:xfrm>
              <a:off x="7215467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2F9F41C-E2E1-C744-9794-24DEF9AE537E}"/>
                </a:ext>
              </a:extLst>
            </p:cNvPr>
            <p:cNvSpPr/>
            <p:nvPr/>
          </p:nvSpPr>
          <p:spPr bwMode="auto">
            <a:xfrm>
              <a:off x="7215464" y="200571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D2F0FE8-7D4B-A54C-980D-F2967DA3A140}"/>
                </a:ext>
              </a:extLst>
            </p:cNvPr>
            <p:cNvSpPr/>
            <p:nvPr/>
          </p:nvSpPr>
          <p:spPr bwMode="auto">
            <a:xfrm>
              <a:off x="7215818" y="229527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152FB4D-E077-6E42-A6F9-452A254F21D5}"/>
                </a:ext>
              </a:extLst>
            </p:cNvPr>
            <p:cNvSpPr/>
            <p:nvPr/>
          </p:nvSpPr>
          <p:spPr bwMode="auto">
            <a:xfrm>
              <a:off x="7215467" y="25848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5DB51D0-A6F2-9F41-87DE-0757435C112E}"/>
                </a:ext>
              </a:extLst>
            </p:cNvPr>
            <p:cNvSpPr/>
            <p:nvPr/>
          </p:nvSpPr>
          <p:spPr bwMode="auto">
            <a:xfrm>
              <a:off x="7563844" y="113703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EA238E0-CF88-F641-8888-4483C06F189A}"/>
                </a:ext>
              </a:extLst>
            </p:cNvPr>
            <p:cNvSpPr/>
            <p:nvPr/>
          </p:nvSpPr>
          <p:spPr bwMode="auto">
            <a:xfrm>
              <a:off x="7563843" y="142659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3EEC2BB-52F3-F942-857F-C17A5742F595}"/>
                </a:ext>
              </a:extLst>
            </p:cNvPr>
            <p:cNvSpPr/>
            <p:nvPr/>
          </p:nvSpPr>
          <p:spPr bwMode="auto">
            <a:xfrm>
              <a:off x="7563844" y="171615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2D9744D-9B0D-AD4B-869A-C1903D30CF34}"/>
                </a:ext>
              </a:extLst>
            </p:cNvPr>
            <p:cNvSpPr/>
            <p:nvPr/>
          </p:nvSpPr>
          <p:spPr bwMode="auto">
            <a:xfrm>
              <a:off x="7563841" y="200571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6411279-DD2E-D44E-B767-438121835394}"/>
                </a:ext>
              </a:extLst>
            </p:cNvPr>
            <p:cNvSpPr/>
            <p:nvPr/>
          </p:nvSpPr>
          <p:spPr bwMode="auto">
            <a:xfrm>
              <a:off x="7563844" y="2295272"/>
              <a:ext cx="348377" cy="289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9BEDB9B-8F9E-C641-B40F-FDEDBA04C910}"/>
                </a:ext>
              </a:extLst>
            </p:cNvPr>
            <p:cNvSpPr/>
            <p:nvPr/>
          </p:nvSpPr>
          <p:spPr bwMode="auto">
            <a:xfrm>
              <a:off x="7563844" y="2584832"/>
              <a:ext cx="348377" cy="2895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81592E5-E442-A44C-90FA-7ADC8A10CA46}"/>
              </a:ext>
            </a:extLst>
          </p:cNvPr>
          <p:cNvCxnSpPr/>
          <p:nvPr/>
        </p:nvCxnSpPr>
        <p:spPr bwMode="auto">
          <a:xfrm flipH="1">
            <a:off x="1405610" y="5532135"/>
            <a:ext cx="1497755" cy="2087865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Down Arrow 121">
            <a:extLst>
              <a:ext uri="{FF2B5EF4-FFF2-40B4-BE49-F238E27FC236}">
                <a16:creationId xmlns:a16="http://schemas.microsoft.com/office/drawing/2014/main" id="{075865DB-4B1F-BE4F-BAC2-A37102340F6C}"/>
              </a:ext>
            </a:extLst>
          </p:cNvPr>
          <p:cNvSpPr/>
          <p:nvPr/>
        </p:nvSpPr>
        <p:spPr bwMode="auto">
          <a:xfrm>
            <a:off x="6384131" y="4981082"/>
            <a:ext cx="579710" cy="429118"/>
          </a:xfrm>
          <a:prstGeom prst="down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2DF444F-24B0-2142-BC96-6E01644B9E15}"/>
              </a:ext>
            </a:extLst>
          </p:cNvPr>
          <p:cNvGrpSpPr/>
          <p:nvPr/>
        </p:nvGrpSpPr>
        <p:grpSpPr>
          <a:xfrm>
            <a:off x="4119766" y="8031908"/>
            <a:ext cx="5328650" cy="1035895"/>
            <a:chOff x="2356850" y="7388095"/>
            <a:chExt cx="5328650" cy="1035895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3CBFC10-E874-0B45-B319-37699B000E30}"/>
                </a:ext>
              </a:extLst>
            </p:cNvPr>
            <p:cNvGrpSpPr/>
            <p:nvPr/>
          </p:nvGrpSpPr>
          <p:grpSpPr>
            <a:xfrm>
              <a:off x="2356850" y="7388095"/>
              <a:ext cx="5328650" cy="1035895"/>
              <a:chOff x="132973" y="5194755"/>
              <a:chExt cx="3746706" cy="728364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0DF6064-E33F-214A-9D9A-2D9118A0D154}"/>
                  </a:ext>
                </a:extLst>
              </p:cNvPr>
              <p:cNvGrpSpPr/>
              <p:nvPr/>
            </p:nvGrpSpPr>
            <p:grpSpPr>
              <a:xfrm>
                <a:off x="692193" y="5194755"/>
                <a:ext cx="2096045" cy="291883"/>
                <a:chOff x="3863424" y="4509368"/>
                <a:chExt cx="2096045" cy="291883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E88D1DA4-ED47-5C44-8F6F-B0EF0E5EE302}"/>
                    </a:ext>
                  </a:extLst>
                </p:cNvPr>
                <p:cNvSpPr/>
                <p:nvPr/>
              </p:nvSpPr>
              <p:spPr bwMode="auto">
                <a:xfrm>
                  <a:off x="3863424" y="4509368"/>
                  <a:ext cx="348377" cy="2895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>
                    <a:solidFill>
                      <a:schemeClr val="bg1">
                        <a:lumMod val="65000"/>
                      </a:schemeClr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D759ECC7-947B-A748-9605-83254F1F7745}"/>
                    </a:ext>
                  </a:extLst>
                </p:cNvPr>
                <p:cNvSpPr/>
                <p:nvPr/>
              </p:nvSpPr>
              <p:spPr bwMode="auto">
                <a:xfrm>
                  <a:off x="4213611" y="4509368"/>
                  <a:ext cx="348377" cy="28956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>
                    <a:solidFill>
                      <a:schemeClr val="bg1">
                        <a:lumMod val="65000"/>
                      </a:schemeClr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F4A419EC-D393-3F4D-BD9E-1EB890E319EF}"/>
                    </a:ext>
                  </a:extLst>
                </p:cNvPr>
                <p:cNvSpPr/>
                <p:nvPr/>
              </p:nvSpPr>
              <p:spPr bwMode="auto">
                <a:xfrm>
                  <a:off x="4564151" y="4509368"/>
                  <a:ext cx="348377" cy="289560"/>
                </a:xfrm>
                <a:prstGeom prst="rect">
                  <a:avLst/>
                </a:prstGeom>
                <a:solidFill>
                  <a:schemeClr val="tx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 dirty="0">
                    <a:solidFill>
                      <a:schemeClr val="bg1">
                        <a:lumMod val="65000"/>
                      </a:schemeClr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C6605B1A-5829-8146-854D-B7ED4859478F}"/>
                    </a:ext>
                  </a:extLst>
                </p:cNvPr>
                <p:cNvSpPr/>
                <p:nvPr/>
              </p:nvSpPr>
              <p:spPr bwMode="auto">
                <a:xfrm>
                  <a:off x="5608071" y="4511691"/>
                  <a:ext cx="348377" cy="289560"/>
                </a:xfrm>
                <a:prstGeom prst="rect">
                  <a:avLst/>
                </a:prstGeom>
                <a:solidFill>
                  <a:schemeClr val="tx1">
                    <a:alpha val="5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 dirty="0">
                    <a:solidFill>
                      <a:schemeClr val="bg1">
                        <a:lumMod val="65000"/>
                      </a:schemeClr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F2AFDB09-F05F-4C48-BBD7-07D588E11FFD}"/>
                    </a:ext>
                  </a:extLst>
                </p:cNvPr>
                <p:cNvSpPr/>
                <p:nvPr/>
              </p:nvSpPr>
              <p:spPr bwMode="auto">
                <a:xfrm>
                  <a:off x="5262715" y="4509368"/>
                  <a:ext cx="348377" cy="28956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>
                    <a:solidFill>
                      <a:schemeClr val="bg1">
                        <a:lumMod val="65000"/>
                      </a:schemeClr>
                    </a:solidFill>
                    <a:latin typeface="Tahoma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895A332-A802-434D-8698-2787EE84BEA6}"/>
                    </a:ext>
                  </a:extLst>
                </p:cNvPr>
                <p:cNvSpPr/>
                <p:nvPr/>
              </p:nvSpPr>
              <p:spPr bwMode="auto">
                <a:xfrm>
                  <a:off x="5611092" y="4509368"/>
                  <a:ext cx="348377" cy="28956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30048" tIns="65024" rIns="130048" bIns="65024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487672" indent="-487672" algn="l" defTabSz="1300460" hangingPunct="1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</a:pPr>
                  <a:endParaRPr lang="en-US" sz="4267">
                    <a:solidFill>
                      <a:schemeClr val="bg1">
                        <a:lumMod val="65000"/>
                      </a:schemeClr>
                    </a:solidFill>
                    <a:latin typeface="Tahoma" pitchFamily="34" charset="0"/>
                  </a:endParaRPr>
                </a:p>
              </p:txBody>
            </p:sp>
          </p:grp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345ABD1-47C0-294D-ABB8-FE2228E7EBF5}"/>
                  </a:ext>
                </a:extLst>
              </p:cNvPr>
              <p:cNvSpPr txBox="1"/>
              <p:nvPr/>
            </p:nvSpPr>
            <p:spPr>
              <a:xfrm>
                <a:off x="132973" y="5488910"/>
                <a:ext cx="3746706" cy="434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3413" dirty="0">
                    <a:solidFill>
                      <a:schemeClr val="bg1">
                        <a:lumMod val="65000"/>
                      </a:schemeClr>
                    </a:solidFill>
                  </a:rPr>
                  <a:t>“</a:t>
                </a:r>
                <a:r>
                  <a:rPr lang="en-US" sz="3200" b="1" dirty="0">
                    <a:solidFill>
                      <a:schemeClr val="bg1">
                        <a:lumMod val="65000"/>
                      </a:schemeClr>
                    </a:solidFill>
                    <a:latin typeface="Gill Sans" panose="020B0502020104020203" pitchFamily="34" charset="-79"/>
                    <a:cs typeface="Gill Sans" panose="020B0502020104020203" pitchFamily="34" charset="-79"/>
                  </a:rPr>
                  <a:t>Focus</a:t>
                </a:r>
                <a:r>
                  <a:rPr lang="en-US" sz="3413" dirty="0">
                    <a:solidFill>
                      <a:schemeClr val="bg1">
                        <a:lumMod val="65000"/>
                      </a:schemeClr>
                    </a:solidFill>
                  </a:rPr>
                  <a:t>”: feature weights</a:t>
                </a:r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8B2B053-9E75-F347-817B-0EF8B2500FCF}"/>
                </a:ext>
              </a:extLst>
            </p:cNvPr>
            <p:cNvSpPr/>
            <p:nvPr/>
          </p:nvSpPr>
          <p:spPr bwMode="auto">
            <a:xfrm>
              <a:off x="4643743" y="7394630"/>
              <a:ext cx="495470" cy="41181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30048" tIns="65024" rIns="130048" bIns="65024" numCol="1" rtlCol="0" anchor="t" anchorCtr="0" compatLnSpc="1">
              <a:prstTxWarp prst="textNoShape">
                <a:avLst/>
              </a:prstTxWarp>
            </a:bodyPr>
            <a:lstStyle/>
            <a:p>
              <a:pPr marL="487672" indent="-487672" algn="l" defTabSz="1300460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sz="4267">
                <a:solidFill>
                  <a:schemeClr val="bg1">
                    <a:lumMod val="65000"/>
                  </a:schemeClr>
                </a:solidFill>
                <a:latin typeface="Tahoma" pitchFamily="34" charset="0"/>
              </a:endParaRPr>
            </a:p>
          </p:txBody>
        </p:sp>
      </p:grpSp>
      <p:sp>
        <p:nvSpPr>
          <p:cNvPr id="135" name="Down Arrow 134">
            <a:extLst>
              <a:ext uri="{FF2B5EF4-FFF2-40B4-BE49-F238E27FC236}">
                <a16:creationId xmlns:a16="http://schemas.microsoft.com/office/drawing/2014/main" id="{D74291AD-D393-574F-B2B8-395710A63DB1}"/>
              </a:ext>
            </a:extLst>
          </p:cNvPr>
          <p:cNvSpPr/>
          <p:nvPr/>
        </p:nvSpPr>
        <p:spPr bwMode="auto">
          <a:xfrm>
            <a:off x="6307931" y="7419482"/>
            <a:ext cx="579710" cy="429118"/>
          </a:xfrm>
          <a:prstGeom prst="down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2119AA-F536-4348-9D6B-CB265E83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6157" y="6848382"/>
            <a:ext cx="3175869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413" dirty="0">
                <a:solidFill>
                  <a:srgbClr val="A90000"/>
                </a:solidFill>
              </a:rPr>
              <a:t>Focused Outlier</a:t>
            </a:r>
          </a:p>
        </p:txBody>
      </p:sp>
      <p:pic>
        <p:nvPicPr>
          <p:cNvPr id="167" name="Picture 8">
            <a:extLst>
              <a:ext uri="{FF2B5EF4-FFF2-40B4-BE49-F238E27FC236}">
                <a16:creationId xmlns:a16="http://schemas.microsoft.com/office/drawing/2014/main" id="{A4E77142-4C63-DD4B-A7F5-CFCB282E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444" y="4684412"/>
            <a:ext cx="4664553" cy="1336585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78306A3-5F08-7B42-927A-4CFCDCE249E5}"/>
              </a:ext>
            </a:extLst>
          </p:cNvPr>
          <p:cNvSpPr/>
          <p:nvPr/>
        </p:nvSpPr>
        <p:spPr>
          <a:xfrm>
            <a:off x="12030192" y="2850794"/>
            <a:ext cx="4801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(Local) </a:t>
            </a:r>
            <a:r>
              <a:rPr lang="en-US" altLang="en-US" b="1" dirty="0">
                <a:solidFill>
                  <a:schemeClr val="accent1"/>
                </a:solidFill>
              </a:rPr>
              <a:t>clustering obj.</a:t>
            </a:r>
            <a:r>
              <a:rPr lang="en-US" altLang="en-US" dirty="0">
                <a:solidFill>
                  <a:schemeClr val="accent1"/>
                </a:solidFill>
              </a:rPr>
              <a:t>:</a:t>
            </a:r>
            <a:br>
              <a:rPr lang="en-US" altLang="en-US" dirty="0"/>
            </a:br>
            <a:r>
              <a:rPr lang="en-US" altLang="en-US" dirty="0"/>
              <a:t>conductance        </a:t>
            </a:r>
            <a:br>
              <a:rPr lang="en-US" altLang="en-US" dirty="0"/>
            </a:br>
            <a:r>
              <a:rPr lang="en-US" altLang="en-US" dirty="0"/>
              <a:t>weighted by </a:t>
            </a:r>
            <a:r>
              <a:rPr lang="en-US" altLang="en-US" b="1" dirty="0"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="1" dirty="0">
                <a:latin typeface="Gill Sans" panose="020B0502020104020203" pitchFamily="34" charset="-79"/>
                <a:cs typeface="Gill Sans" panose="020B0502020104020203" pitchFamily="34" charset="-79"/>
              </a:rPr>
              <a:t>ocus</a:t>
            </a:r>
            <a:r>
              <a:rPr lang="en-US" altLang="en-US" dirty="0"/>
              <a:t> </a:t>
            </a:r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481AF3E-E119-2542-A655-BBA3796822F4}"/>
              </a:ext>
            </a:extLst>
          </p:cNvPr>
          <p:cNvSpPr/>
          <p:nvPr/>
        </p:nvSpPr>
        <p:spPr bwMode="auto">
          <a:xfrm>
            <a:off x="267287" y="1319093"/>
            <a:ext cx="8707643" cy="7755245"/>
          </a:xfrm>
          <a:prstGeom prst="rect">
            <a:avLst/>
          </a:prstGeom>
          <a:solidFill>
            <a:schemeClr val="lt1">
              <a:alpha val="91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7F2B092-7491-D443-A83B-372DB27296AD}"/>
              </a:ext>
            </a:extLst>
          </p:cNvPr>
          <p:cNvSpPr/>
          <p:nvPr/>
        </p:nvSpPr>
        <p:spPr>
          <a:xfrm>
            <a:off x="10790337" y="7419482"/>
            <a:ext cx="44678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node with </a:t>
            </a:r>
            <a:br>
              <a:rPr lang="en-US" dirty="0">
                <a:solidFill>
                  <a:srgbClr val="A90000"/>
                </a:solidFill>
              </a:rPr>
            </a:br>
            <a:r>
              <a:rPr lang="en-US" dirty="0">
                <a:solidFill>
                  <a:srgbClr val="A90000"/>
                </a:solidFill>
              </a:rPr>
              <a:t>many (but) weak ties</a:t>
            </a:r>
          </a:p>
        </p:txBody>
      </p:sp>
      <p:sp>
        <p:nvSpPr>
          <p:cNvPr id="137" name="Oval 6">
            <a:extLst>
              <a:ext uri="{FF2B5EF4-FFF2-40B4-BE49-F238E27FC236}">
                <a16:creationId xmlns:a16="http://schemas.microsoft.com/office/drawing/2014/main" id="{62F18720-C460-1C43-83E5-D21CA9E1A403}"/>
              </a:ext>
            </a:extLst>
          </p:cNvPr>
          <p:cNvSpPr/>
          <p:nvPr/>
        </p:nvSpPr>
        <p:spPr bwMode="auto">
          <a:xfrm rot="1802096">
            <a:off x="9036029" y="3857291"/>
            <a:ext cx="2318593" cy="2379002"/>
          </a:xfrm>
          <a:custGeom>
            <a:avLst/>
            <a:gdLst>
              <a:gd name="connsiteX0" fmla="*/ 0 w 2062265"/>
              <a:gd name="connsiteY0" fmla="*/ 938720 h 1877439"/>
              <a:gd name="connsiteX1" fmla="*/ 1031133 w 2062265"/>
              <a:gd name="connsiteY1" fmla="*/ 0 h 1877439"/>
              <a:gd name="connsiteX2" fmla="*/ 2062266 w 2062265"/>
              <a:gd name="connsiteY2" fmla="*/ 938720 h 1877439"/>
              <a:gd name="connsiteX3" fmla="*/ 1031133 w 2062265"/>
              <a:gd name="connsiteY3" fmla="*/ 1877440 h 1877439"/>
              <a:gd name="connsiteX4" fmla="*/ 0 w 2062265"/>
              <a:gd name="connsiteY4" fmla="*/ 938720 h 1877439"/>
              <a:gd name="connsiteX0" fmla="*/ 0 w 1896896"/>
              <a:gd name="connsiteY0" fmla="*/ 948803 h 1891659"/>
              <a:gd name="connsiteX1" fmla="*/ 1031133 w 1896896"/>
              <a:gd name="connsiteY1" fmla="*/ 10083 h 1891659"/>
              <a:gd name="connsiteX2" fmla="*/ 1896896 w 1896896"/>
              <a:gd name="connsiteY2" fmla="*/ 627791 h 1891659"/>
              <a:gd name="connsiteX3" fmla="*/ 1031133 w 1896896"/>
              <a:gd name="connsiteY3" fmla="*/ 1887523 h 1891659"/>
              <a:gd name="connsiteX4" fmla="*/ 0 w 1896896"/>
              <a:gd name="connsiteY4" fmla="*/ 948803 h 1891659"/>
              <a:gd name="connsiteX0" fmla="*/ 0 w 1934845"/>
              <a:gd name="connsiteY0" fmla="*/ 943195 h 1892956"/>
              <a:gd name="connsiteX1" fmla="*/ 1031133 w 1934845"/>
              <a:gd name="connsiteY1" fmla="*/ 4475 h 1892956"/>
              <a:gd name="connsiteX2" fmla="*/ 1896896 w 1934845"/>
              <a:gd name="connsiteY2" fmla="*/ 622183 h 1892956"/>
              <a:gd name="connsiteX3" fmla="*/ 1760707 w 1934845"/>
              <a:gd name="connsiteY3" fmla="*/ 1405260 h 1892956"/>
              <a:gd name="connsiteX4" fmla="*/ 1031133 w 1934845"/>
              <a:gd name="connsiteY4" fmla="*/ 1881915 h 1892956"/>
              <a:gd name="connsiteX5" fmla="*/ 0 w 1934845"/>
              <a:gd name="connsiteY5" fmla="*/ 943195 h 1892956"/>
              <a:gd name="connsiteX0" fmla="*/ 0 w 1905833"/>
              <a:gd name="connsiteY0" fmla="*/ 943195 h 1882127"/>
              <a:gd name="connsiteX1" fmla="*/ 1031133 w 1905833"/>
              <a:gd name="connsiteY1" fmla="*/ 4475 h 1882127"/>
              <a:gd name="connsiteX2" fmla="*/ 1896896 w 1905833"/>
              <a:gd name="connsiteY2" fmla="*/ 622183 h 1882127"/>
              <a:gd name="connsiteX3" fmla="*/ 1215958 w 1905833"/>
              <a:gd name="connsiteY3" fmla="*/ 1025881 h 1882127"/>
              <a:gd name="connsiteX4" fmla="*/ 1031133 w 1905833"/>
              <a:gd name="connsiteY4" fmla="*/ 1881915 h 1882127"/>
              <a:gd name="connsiteX5" fmla="*/ 0 w 1905833"/>
              <a:gd name="connsiteY5" fmla="*/ 943195 h 1882127"/>
              <a:gd name="connsiteX0" fmla="*/ 0 w 2051748"/>
              <a:gd name="connsiteY0" fmla="*/ 1325307 h 1905120"/>
              <a:gd name="connsiteX1" fmla="*/ 1177048 w 2051748"/>
              <a:gd name="connsiteY1" fmla="*/ 16936 h 1905120"/>
              <a:gd name="connsiteX2" fmla="*/ 2042811 w 2051748"/>
              <a:gd name="connsiteY2" fmla="*/ 634644 h 1905120"/>
              <a:gd name="connsiteX3" fmla="*/ 1361873 w 2051748"/>
              <a:gd name="connsiteY3" fmla="*/ 1038342 h 1905120"/>
              <a:gd name="connsiteX4" fmla="*/ 1177048 w 2051748"/>
              <a:gd name="connsiteY4" fmla="*/ 1894376 h 1905120"/>
              <a:gd name="connsiteX5" fmla="*/ 0 w 2051748"/>
              <a:gd name="connsiteY5" fmla="*/ 1325307 h 1905120"/>
              <a:gd name="connsiteX0" fmla="*/ 62225 w 2113973"/>
              <a:gd name="connsiteY0" fmla="*/ 1311550 h 1884795"/>
              <a:gd name="connsiteX1" fmla="*/ 276235 w 2113973"/>
              <a:gd name="connsiteY1" fmla="*/ 421471 h 1884795"/>
              <a:gd name="connsiteX2" fmla="*/ 1239273 w 2113973"/>
              <a:gd name="connsiteY2" fmla="*/ 3179 h 1884795"/>
              <a:gd name="connsiteX3" fmla="*/ 2105036 w 2113973"/>
              <a:gd name="connsiteY3" fmla="*/ 620887 h 1884795"/>
              <a:gd name="connsiteX4" fmla="*/ 1424098 w 2113973"/>
              <a:gd name="connsiteY4" fmla="*/ 1024585 h 1884795"/>
              <a:gd name="connsiteX5" fmla="*/ 1239273 w 2113973"/>
              <a:gd name="connsiteY5" fmla="*/ 1880619 h 1884795"/>
              <a:gd name="connsiteX6" fmla="*/ 62225 w 2113973"/>
              <a:gd name="connsiteY6" fmla="*/ 1311550 h 1884795"/>
              <a:gd name="connsiteX0" fmla="*/ 38583 w 2090331"/>
              <a:gd name="connsiteY0" fmla="*/ 1310820 h 1883522"/>
              <a:gd name="connsiteX1" fmla="*/ 281777 w 2090331"/>
              <a:gd name="connsiteY1" fmla="*/ 800119 h 1883522"/>
              <a:gd name="connsiteX2" fmla="*/ 252593 w 2090331"/>
              <a:gd name="connsiteY2" fmla="*/ 420741 h 1883522"/>
              <a:gd name="connsiteX3" fmla="*/ 1215631 w 2090331"/>
              <a:gd name="connsiteY3" fmla="*/ 2449 h 1883522"/>
              <a:gd name="connsiteX4" fmla="*/ 2081394 w 2090331"/>
              <a:gd name="connsiteY4" fmla="*/ 620157 h 1883522"/>
              <a:gd name="connsiteX5" fmla="*/ 1400456 w 2090331"/>
              <a:gd name="connsiteY5" fmla="*/ 1023855 h 1883522"/>
              <a:gd name="connsiteX6" fmla="*/ 1215631 w 2090331"/>
              <a:gd name="connsiteY6" fmla="*/ 1879889 h 1883522"/>
              <a:gd name="connsiteX7" fmla="*/ 38583 w 2090331"/>
              <a:gd name="connsiteY7" fmla="*/ 1310820 h 1883522"/>
              <a:gd name="connsiteX0" fmla="*/ 182218 w 1912953"/>
              <a:gd name="connsiteY0" fmla="*/ 1495645 h 1893385"/>
              <a:gd name="connsiteX1" fmla="*/ 104399 w 1912953"/>
              <a:gd name="connsiteY1" fmla="*/ 800119 h 1893385"/>
              <a:gd name="connsiteX2" fmla="*/ 75215 w 1912953"/>
              <a:gd name="connsiteY2" fmla="*/ 420741 h 1893385"/>
              <a:gd name="connsiteX3" fmla="*/ 1038253 w 1912953"/>
              <a:gd name="connsiteY3" fmla="*/ 2449 h 1893385"/>
              <a:gd name="connsiteX4" fmla="*/ 1904016 w 1912953"/>
              <a:gd name="connsiteY4" fmla="*/ 620157 h 1893385"/>
              <a:gd name="connsiteX5" fmla="*/ 1223078 w 1912953"/>
              <a:gd name="connsiteY5" fmla="*/ 1023855 h 1893385"/>
              <a:gd name="connsiteX6" fmla="*/ 1038253 w 1912953"/>
              <a:gd name="connsiteY6" fmla="*/ 1879889 h 1893385"/>
              <a:gd name="connsiteX7" fmla="*/ 182218 w 1912953"/>
              <a:gd name="connsiteY7" fmla="*/ 1495645 h 1893385"/>
              <a:gd name="connsiteX0" fmla="*/ 335532 w 2066267"/>
              <a:gd name="connsiteY0" fmla="*/ 1495645 h 1892038"/>
              <a:gd name="connsiteX1" fmla="*/ 4794 w 2066267"/>
              <a:gd name="connsiteY1" fmla="*/ 1043311 h 1892038"/>
              <a:gd name="connsiteX2" fmla="*/ 228529 w 2066267"/>
              <a:gd name="connsiteY2" fmla="*/ 420741 h 1892038"/>
              <a:gd name="connsiteX3" fmla="*/ 1191567 w 2066267"/>
              <a:gd name="connsiteY3" fmla="*/ 2449 h 1892038"/>
              <a:gd name="connsiteX4" fmla="*/ 2057330 w 2066267"/>
              <a:gd name="connsiteY4" fmla="*/ 620157 h 1892038"/>
              <a:gd name="connsiteX5" fmla="*/ 1376392 w 2066267"/>
              <a:gd name="connsiteY5" fmla="*/ 1023855 h 1892038"/>
              <a:gd name="connsiteX6" fmla="*/ 1191567 w 2066267"/>
              <a:gd name="connsiteY6" fmla="*/ 1879889 h 1892038"/>
              <a:gd name="connsiteX7" fmla="*/ 335532 w 2066267"/>
              <a:gd name="connsiteY7" fmla="*/ 1495645 h 189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6267" h="1892038">
                <a:moveTo>
                  <a:pt x="335532" y="1495645"/>
                </a:moveTo>
                <a:cubicBezTo>
                  <a:pt x="137736" y="1356215"/>
                  <a:pt x="-30874" y="1191657"/>
                  <a:pt x="4794" y="1043311"/>
                </a:cubicBezTo>
                <a:cubicBezTo>
                  <a:pt x="40462" y="894965"/>
                  <a:pt x="29112" y="558550"/>
                  <a:pt x="228529" y="420741"/>
                </a:cubicBezTo>
                <a:cubicBezTo>
                  <a:pt x="427946" y="282932"/>
                  <a:pt x="886767" y="-30787"/>
                  <a:pt x="1191567" y="2449"/>
                </a:cubicBezTo>
                <a:cubicBezTo>
                  <a:pt x="1496367" y="35685"/>
                  <a:pt x="1966539" y="388314"/>
                  <a:pt x="2057330" y="620157"/>
                </a:cubicBezTo>
                <a:cubicBezTo>
                  <a:pt x="2148121" y="852000"/>
                  <a:pt x="1520686" y="813900"/>
                  <a:pt x="1376392" y="1023855"/>
                </a:cubicBezTo>
                <a:cubicBezTo>
                  <a:pt x="1232098" y="1233810"/>
                  <a:pt x="1365044" y="1801257"/>
                  <a:pt x="1191567" y="1879889"/>
                </a:cubicBezTo>
                <a:cubicBezTo>
                  <a:pt x="1018090" y="1958521"/>
                  <a:pt x="533328" y="1635075"/>
                  <a:pt x="335532" y="149564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487672" indent="-487672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5120"/>
          </a:p>
        </p:txBody>
      </p:sp>
      <p:grpSp>
        <p:nvGrpSpPr>
          <p:cNvPr id="138" name="Group 12">
            <a:extLst>
              <a:ext uri="{FF2B5EF4-FFF2-40B4-BE49-F238E27FC236}">
                <a16:creationId xmlns:a16="http://schemas.microsoft.com/office/drawing/2014/main" id="{29114AF6-C622-D140-9F5C-F509BBC2E80D}"/>
              </a:ext>
            </a:extLst>
          </p:cNvPr>
          <p:cNvGrpSpPr>
            <a:grpSpLocks/>
          </p:cNvGrpSpPr>
          <p:nvPr/>
        </p:nvGrpSpPr>
        <p:grpSpPr bwMode="auto">
          <a:xfrm>
            <a:off x="8736261" y="4303324"/>
            <a:ext cx="2533227" cy="1824284"/>
            <a:chOff x="1973519" y="2520976"/>
            <a:chExt cx="1403440" cy="1011399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1F71231-D405-614C-9789-5D2C3418412B}"/>
                </a:ext>
              </a:extLst>
            </p:cNvPr>
            <p:cNvSpPr/>
            <p:nvPr/>
          </p:nvSpPr>
          <p:spPr bwMode="auto">
            <a:xfrm>
              <a:off x="2430075" y="2848930"/>
              <a:ext cx="240161" cy="2403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487672" indent="-487672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208A554-E7F2-6447-87A2-1A60FE8DEFEB}"/>
                </a:ext>
              </a:extLst>
            </p:cNvPr>
            <p:cNvSpPr/>
            <p:nvPr/>
          </p:nvSpPr>
          <p:spPr bwMode="auto">
            <a:xfrm>
              <a:off x="2767801" y="2520976"/>
              <a:ext cx="240161" cy="2403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487672" indent="-487672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53DECAE-348C-1A44-8152-D29E0177522E}"/>
                </a:ext>
              </a:extLst>
            </p:cNvPr>
            <p:cNvSpPr/>
            <p:nvPr/>
          </p:nvSpPr>
          <p:spPr bwMode="auto">
            <a:xfrm>
              <a:off x="2056074" y="3144338"/>
              <a:ext cx="240161" cy="2390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487672" indent="-487672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555CB37-B0B5-E845-BCBE-A19C08095B16}"/>
                </a:ext>
              </a:extLst>
            </p:cNvPr>
            <p:cNvSpPr/>
            <p:nvPr/>
          </p:nvSpPr>
          <p:spPr bwMode="auto">
            <a:xfrm>
              <a:off x="2527641" y="3292043"/>
              <a:ext cx="240161" cy="2403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487672" indent="-487672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DA86AB45-46B2-2A49-97DE-8FAB010007F5}"/>
                </a:ext>
              </a:extLst>
            </p:cNvPr>
            <p:cNvSpPr/>
            <p:nvPr/>
          </p:nvSpPr>
          <p:spPr bwMode="auto">
            <a:xfrm>
              <a:off x="3136798" y="2835160"/>
              <a:ext cx="240161" cy="2403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487672" indent="-487672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362BE46-1C47-CB49-9F18-FCB4323D9790}"/>
                </a:ext>
              </a:extLst>
            </p:cNvPr>
            <p:cNvSpPr/>
            <p:nvPr/>
          </p:nvSpPr>
          <p:spPr bwMode="auto">
            <a:xfrm>
              <a:off x="1973519" y="2805119"/>
              <a:ext cx="240161" cy="24033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487672" indent="-487672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/>
            </a:p>
          </p:txBody>
        </p:sp>
        <p:cxnSp>
          <p:nvCxnSpPr>
            <p:cNvPr id="145" name="Straight Connector 19">
              <a:extLst>
                <a:ext uri="{FF2B5EF4-FFF2-40B4-BE49-F238E27FC236}">
                  <a16:creationId xmlns:a16="http://schemas.microsoft.com/office/drawing/2014/main" id="{4202DDDC-47F9-004E-8613-8A42A19A3E7A}"/>
                </a:ext>
              </a:extLst>
            </p:cNvPr>
            <p:cNvCxnSpPr>
              <a:cxnSpLocks noChangeShapeType="1"/>
              <a:stCxn id="144" idx="6"/>
              <a:endCxn id="139" idx="2"/>
            </p:cNvCxnSpPr>
            <p:nvPr/>
          </p:nvCxnSpPr>
          <p:spPr bwMode="auto">
            <a:xfrm>
              <a:off x="2213549" y="2924836"/>
              <a:ext cx="216625" cy="438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" name="Straight Connector 20">
              <a:extLst>
                <a:ext uri="{FF2B5EF4-FFF2-40B4-BE49-F238E27FC236}">
                  <a16:creationId xmlns:a16="http://schemas.microsoft.com/office/drawing/2014/main" id="{956C5C64-CA2D-9B43-9E87-581F23AF0A0C}"/>
                </a:ext>
              </a:extLst>
            </p:cNvPr>
            <p:cNvCxnSpPr>
              <a:cxnSpLocks noChangeShapeType="1"/>
              <a:stCxn id="139" idx="3"/>
              <a:endCxn id="141" idx="7"/>
            </p:cNvCxnSpPr>
            <p:nvPr/>
          </p:nvCxnSpPr>
          <p:spPr bwMode="auto">
            <a:xfrm flipH="1">
              <a:off x="2261355" y="3053514"/>
              <a:ext cx="203971" cy="12539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" name="Straight Connector 21">
              <a:extLst>
                <a:ext uri="{FF2B5EF4-FFF2-40B4-BE49-F238E27FC236}">
                  <a16:creationId xmlns:a16="http://schemas.microsoft.com/office/drawing/2014/main" id="{2F96D877-C6E8-8342-B6D0-EECC2FE91E4F}"/>
                </a:ext>
              </a:extLst>
            </p:cNvPr>
            <p:cNvCxnSpPr>
              <a:cxnSpLocks noChangeShapeType="1"/>
              <a:stCxn id="141" idx="5"/>
              <a:endCxn id="142" idx="2"/>
            </p:cNvCxnSpPr>
            <p:nvPr/>
          </p:nvCxnSpPr>
          <p:spPr bwMode="auto">
            <a:xfrm>
              <a:off x="2261355" y="3348632"/>
              <a:ext cx="265974" cy="6372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" name="Straight Connector 22">
              <a:extLst>
                <a:ext uri="{FF2B5EF4-FFF2-40B4-BE49-F238E27FC236}">
                  <a16:creationId xmlns:a16="http://schemas.microsoft.com/office/drawing/2014/main" id="{2B073270-7711-5544-8E02-90F39E493293}"/>
                </a:ext>
              </a:extLst>
            </p:cNvPr>
            <p:cNvCxnSpPr>
              <a:cxnSpLocks noChangeShapeType="1"/>
              <a:stCxn id="139" idx="4"/>
              <a:endCxn id="142" idx="0"/>
            </p:cNvCxnSpPr>
            <p:nvPr/>
          </p:nvCxnSpPr>
          <p:spPr bwMode="auto">
            <a:xfrm>
              <a:off x="2550189" y="3088666"/>
              <a:ext cx="97155" cy="203679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" name="Straight Connector 23">
              <a:extLst>
                <a:ext uri="{FF2B5EF4-FFF2-40B4-BE49-F238E27FC236}">
                  <a16:creationId xmlns:a16="http://schemas.microsoft.com/office/drawing/2014/main" id="{972F237B-C1A6-5E45-88CA-9F5AA7066E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22374" y="2725854"/>
              <a:ext cx="167459" cy="157934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" name="Straight Connector 24">
              <a:extLst>
                <a:ext uri="{FF2B5EF4-FFF2-40B4-BE49-F238E27FC236}">
                  <a16:creationId xmlns:a16="http://schemas.microsoft.com/office/drawing/2014/main" id="{4C6BBDEF-CD39-B543-B7A4-2078F669D4D7}"/>
                </a:ext>
              </a:extLst>
            </p:cNvPr>
            <p:cNvCxnSpPr>
              <a:cxnSpLocks noChangeShapeType="1"/>
              <a:stCxn id="140" idx="5"/>
              <a:endCxn id="143" idx="1"/>
            </p:cNvCxnSpPr>
            <p:nvPr/>
          </p:nvCxnSpPr>
          <p:spPr bwMode="auto">
            <a:xfrm>
              <a:off x="2972237" y="2725854"/>
              <a:ext cx="199844" cy="14431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1" name="Oval 150">
            <a:extLst>
              <a:ext uri="{FF2B5EF4-FFF2-40B4-BE49-F238E27FC236}">
                <a16:creationId xmlns:a16="http://schemas.microsoft.com/office/drawing/2014/main" id="{D5BD6829-506C-344B-AEED-B87F75E8AD43}"/>
              </a:ext>
            </a:extLst>
          </p:cNvPr>
          <p:cNvSpPr/>
          <p:nvPr/>
        </p:nvSpPr>
        <p:spPr bwMode="auto">
          <a:xfrm>
            <a:off x="10827601" y="5994399"/>
            <a:ext cx="431236" cy="433493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487672" indent="-487672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5120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973135-60DA-454A-851A-AD4395987E1B}"/>
              </a:ext>
            </a:extLst>
          </p:cNvPr>
          <p:cNvSpPr/>
          <p:nvPr/>
        </p:nvSpPr>
        <p:spPr bwMode="auto">
          <a:xfrm>
            <a:off x="10793734" y="3567289"/>
            <a:ext cx="433493" cy="433493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487672" indent="-487672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5120"/>
          </a:p>
        </p:txBody>
      </p:sp>
      <p:cxnSp>
        <p:nvCxnSpPr>
          <p:cNvPr id="153" name="Straight Connector 9">
            <a:extLst>
              <a:ext uri="{FF2B5EF4-FFF2-40B4-BE49-F238E27FC236}">
                <a16:creationId xmlns:a16="http://schemas.microsoft.com/office/drawing/2014/main" id="{D940FF49-2C9C-0543-8740-CC4E123E9F76}"/>
              </a:ext>
            </a:extLst>
          </p:cNvPr>
          <p:cNvCxnSpPr>
            <a:cxnSpLocks noChangeShapeType="1"/>
            <a:stCxn id="151" idx="0"/>
            <a:endCxn id="143" idx="4"/>
          </p:cNvCxnSpPr>
          <p:nvPr/>
        </p:nvCxnSpPr>
        <p:spPr bwMode="auto">
          <a:xfrm flipV="1">
            <a:off x="11043219" y="5303517"/>
            <a:ext cx="9522" cy="6908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" name="Straight Connector 27">
            <a:extLst>
              <a:ext uri="{FF2B5EF4-FFF2-40B4-BE49-F238E27FC236}">
                <a16:creationId xmlns:a16="http://schemas.microsoft.com/office/drawing/2014/main" id="{9464EB01-39CD-6F47-A3B6-CEC2720DD334}"/>
              </a:ext>
            </a:extLst>
          </p:cNvPr>
          <p:cNvCxnSpPr>
            <a:cxnSpLocks noChangeShapeType="1"/>
            <a:stCxn id="151" idx="1"/>
            <a:endCxn id="140" idx="4"/>
          </p:cNvCxnSpPr>
          <p:nvPr/>
        </p:nvCxnSpPr>
        <p:spPr bwMode="auto">
          <a:xfrm flipH="1" flipV="1">
            <a:off x="10386697" y="4736816"/>
            <a:ext cx="504057" cy="13210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5" name="Straight Connector 29">
            <a:extLst>
              <a:ext uri="{FF2B5EF4-FFF2-40B4-BE49-F238E27FC236}">
                <a16:creationId xmlns:a16="http://schemas.microsoft.com/office/drawing/2014/main" id="{06C46651-6127-9643-A09A-BBAC7DAEC6B8}"/>
              </a:ext>
            </a:extLst>
          </p:cNvPr>
          <p:cNvCxnSpPr>
            <a:cxnSpLocks noChangeShapeType="1"/>
            <a:stCxn id="151" idx="1"/>
            <a:endCxn id="139" idx="5"/>
          </p:cNvCxnSpPr>
          <p:nvPr/>
        </p:nvCxnSpPr>
        <p:spPr bwMode="auto">
          <a:xfrm flipH="1" flipV="1">
            <a:off x="9930360" y="5264871"/>
            <a:ext cx="960394" cy="7930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6" name="Straight Connector 33">
            <a:extLst>
              <a:ext uri="{FF2B5EF4-FFF2-40B4-BE49-F238E27FC236}">
                <a16:creationId xmlns:a16="http://schemas.microsoft.com/office/drawing/2014/main" id="{162E7C52-9843-6B44-A9AA-C79140D63029}"/>
              </a:ext>
            </a:extLst>
          </p:cNvPr>
          <p:cNvCxnSpPr>
            <a:cxnSpLocks noChangeShapeType="1"/>
            <a:stCxn id="151" idx="2"/>
            <a:endCxn id="142" idx="6"/>
          </p:cNvCxnSpPr>
          <p:nvPr/>
        </p:nvCxnSpPr>
        <p:spPr bwMode="auto">
          <a:xfrm flipH="1" flipV="1">
            <a:off x="10169952" y="5910862"/>
            <a:ext cx="657649" cy="3002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7" name="Straight Connector 37">
            <a:extLst>
              <a:ext uri="{FF2B5EF4-FFF2-40B4-BE49-F238E27FC236}">
                <a16:creationId xmlns:a16="http://schemas.microsoft.com/office/drawing/2014/main" id="{0F0E2787-4AB7-6D48-BED2-2653FB298CD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479902" y="3937565"/>
            <a:ext cx="354472" cy="42897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8" name="TextBox 52">
            <a:extLst>
              <a:ext uri="{FF2B5EF4-FFF2-40B4-BE49-F238E27FC236}">
                <a16:creationId xmlns:a16="http://schemas.microsoft.com/office/drawing/2014/main" id="{0B6A75C5-C867-2644-AA25-8FDC13A91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0557" y="2438400"/>
            <a:ext cx="3220753" cy="617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413" dirty="0">
                <a:solidFill>
                  <a:schemeClr val="accent1"/>
                </a:solidFill>
              </a:rPr>
              <a:t>Cluster Member</a:t>
            </a:r>
          </a:p>
        </p:txBody>
      </p:sp>
      <p:cxnSp>
        <p:nvCxnSpPr>
          <p:cNvPr id="159" name="Curved Connector 54">
            <a:extLst>
              <a:ext uri="{FF2B5EF4-FFF2-40B4-BE49-F238E27FC236}">
                <a16:creationId xmlns:a16="http://schemas.microsoft.com/office/drawing/2014/main" id="{47CA3475-9B16-814B-B2BF-15B71BA7DE63}"/>
              </a:ext>
            </a:extLst>
          </p:cNvPr>
          <p:cNvCxnSpPr>
            <a:cxnSpLocks noChangeShapeType="1"/>
            <a:stCxn id="158" idx="2"/>
            <a:endCxn id="152" idx="2"/>
          </p:cNvCxnSpPr>
          <p:nvPr/>
        </p:nvCxnSpPr>
        <p:spPr bwMode="auto">
          <a:xfrm rot="16200000" flipH="1">
            <a:off x="10023287" y="3013588"/>
            <a:ext cx="728095" cy="812800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46032017-4706-B144-ACBC-CDF2AA1A8662}"/>
              </a:ext>
            </a:extLst>
          </p:cNvPr>
          <p:cNvCxnSpPr>
            <a:cxnSpLocks noChangeShapeType="1"/>
            <a:stCxn id="160" idx="0"/>
            <a:endCxn id="151" idx="6"/>
          </p:cNvCxnSpPr>
          <p:nvPr/>
        </p:nvCxnSpPr>
        <p:spPr bwMode="auto">
          <a:xfrm rot="16200000" flipV="1">
            <a:off x="11737847" y="5732136"/>
            <a:ext cx="637236" cy="1595255"/>
          </a:xfrm>
          <a:prstGeom prst="curvedConnector2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Connector 30">
            <a:extLst>
              <a:ext uri="{FF2B5EF4-FFF2-40B4-BE49-F238E27FC236}">
                <a16:creationId xmlns:a16="http://schemas.microsoft.com/office/drawing/2014/main" id="{3096169B-A79F-7649-83EB-E5A25B1BCBAD}"/>
              </a:ext>
            </a:extLst>
          </p:cNvPr>
          <p:cNvCxnSpPr>
            <a:cxnSpLocks noChangeShapeType="1"/>
            <a:stCxn id="152" idx="4"/>
            <a:endCxn id="143" idx="0"/>
          </p:cNvCxnSpPr>
          <p:nvPr/>
        </p:nvCxnSpPr>
        <p:spPr bwMode="auto">
          <a:xfrm>
            <a:off x="11010481" y="4000782"/>
            <a:ext cx="42260" cy="86924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Straight Connector 32">
            <a:extLst>
              <a:ext uri="{FF2B5EF4-FFF2-40B4-BE49-F238E27FC236}">
                <a16:creationId xmlns:a16="http://schemas.microsoft.com/office/drawing/2014/main" id="{D2BAFBC8-10B9-5A4A-9513-F1F67AFF98B3}"/>
              </a:ext>
            </a:extLst>
          </p:cNvPr>
          <p:cNvCxnSpPr>
            <a:cxnSpLocks noChangeShapeType="1"/>
            <a:stCxn id="140" idx="2"/>
            <a:endCxn id="144" idx="7"/>
          </p:cNvCxnSpPr>
          <p:nvPr/>
        </p:nvCxnSpPr>
        <p:spPr bwMode="auto">
          <a:xfrm flipH="1">
            <a:off x="9106271" y="4520070"/>
            <a:ext cx="1063679" cy="35925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Straight Connector 39">
            <a:extLst>
              <a:ext uri="{FF2B5EF4-FFF2-40B4-BE49-F238E27FC236}">
                <a16:creationId xmlns:a16="http://schemas.microsoft.com/office/drawing/2014/main" id="{7895F1B6-ADE1-A147-B977-8798434BDD4F}"/>
              </a:ext>
            </a:extLst>
          </p:cNvPr>
          <p:cNvCxnSpPr>
            <a:cxnSpLocks noChangeShapeType="1"/>
            <a:endCxn id="144" idx="0"/>
          </p:cNvCxnSpPr>
          <p:nvPr/>
        </p:nvCxnSpPr>
        <p:spPr bwMode="auto">
          <a:xfrm flipH="1">
            <a:off x="8953007" y="4068515"/>
            <a:ext cx="325120" cy="747324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" name="Straight Connector 42">
            <a:extLst>
              <a:ext uri="{FF2B5EF4-FFF2-40B4-BE49-F238E27FC236}">
                <a16:creationId xmlns:a16="http://schemas.microsoft.com/office/drawing/2014/main" id="{A15F5269-D7C5-E843-8A6A-B16124C98319}"/>
              </a:ext>
            </a:extLst>
          </p:cNvPr>
          <p:cNvCxnSpPr>
            <a:cxnSpLocks noChangeShapeType="1"/>
            <a:endCxn id="140" idx="1"/>
          </p:cNvCxnSpPr>
          <p:nvPr/>
        </p:nvCxnSpPr>
        <p:spPr bwMode="auto">
          <a:xfrm>
            <a:off x="9359407" y="4120444"/>
            <a:ext cx="873761" cy="24609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0CB57505-1025-F74A-BD51-46ED32237C27}"/>
              </a:ext>
            </a:extLst>
          </p:cNvPr>
          <p:cNvSpPr/>
          <p:nvPr/>
        </p:nvSpPr>
        <p:spPr bwMode="auto">
          <a:xfrm>
            <a:off x="8953645" y="3849510"/>
            <a:ext cx="431236" cy="433493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487672" indent="-487672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 sz="5120"/>
          </a:p>
        </p:txBody>
      </p:sp>
      <p:sp>
        <p:nvSpPr>
          <p:cNvPr id="171" name="Rectangle 1">
            <a:extLst>
              <a:ext uri="{FF2B5EF4-FFF2-40B4-BE49-F238E27FC236}">
                <a16:creationId xmlns:a16="http://schemas.microsoft.com/office/drawing/2014/main" id="{F8407D4B-8155-DC4C-A846-BA83A44AA7B0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9CEFF3-1CC9-2A45-83D1-423A1668D2F1}"/>
              </a:ext>
            </a:extLst>
          </p:cNvPr>
          <p:cNvSpPr txBox="1">
            <a:spLocks/>
          </p:cNvSpPr>
          <p:nvPr/>
        </p:nvSpPr>
        <p:spPr>
          <a:xfrm>
            <a:off x="8441531" y="1523997"/>
            <a:ext cx="8305800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Clusters</a:t>
            </a:r>
            <a:r>
              <a:rPr lang="en-US" b="1" kern="0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&amp;</a:t>
            </a:r>
            <a:r>
              <a:rPr lang="en-US" b="1" kern="0" dirty="0">
                <a:latin typeface="Gill Sans" panose="020B0502020104020203" pitchFamily="34" charset="-79"/>
                <a:cs typeface="Gill Sans" panose="020B0502020104020203" pitchFamily="34" charset="-79"/>
              </a:rPr>
              <a:t> Local </a:t>
            </a: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211765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7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432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anomalies (local): </a:t>
            </a:r>
            <a:r>
              <a:rPr lang="en-US" dirty="0" err="1"/>
              <a:t>FocusCO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8B56376-0991-434A-B717-ABD02E31F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985" y="2016741"/>
            <a:ext cx="9296400" cy="572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D1762-450A-E447-9DB1-E92F8BDDDE78}"/>
              </a:ext>
            </a:extLst>
          </p:cNvPr>
          <p:cNvSpPr txBox="1"/>
          <p:nvPr/>
        </p:nvSpPr>
        <p:spPr>
          <a:xfrm>
            <a:off x="1583531" y="7260958"/>
            <a:ext cx="3188047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Outlier did not mention </a:t>
            </a:r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Waas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5FF083E-FCCF-9942-875D-99CACB1C9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931" y="1641050"/>
            <a:ext cx="6022975" cy="129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FF69BC-6234-D546-8AB4-81C51AC6F511}"/>
              </a:ext>
            </a:extLst>
          </p:cNvPr>
          <p:cNvSpPr/>
          <p:nvPr/>
        </p:nvSpPr>
        <p:spPr>
          <a:xfrm>
            <a:off x="3793331" y="8386119"/>
            <a:ext cx="72442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Liberal Cluster in Political Blogs Graph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CDEFBA1-5D7F-8C4E-9DFA-F7CB15D5FF35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anomalies (local): </a:t>
            </a:r>
            <a:r>
              <a:rPr lang="en-US" dirty="0" err="1"/>
              <a:t>FocusCO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8B56376-0991-434A-B717-ABD02E31F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4" y="2767623"/>
            <a:ext cx="7634287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D1762-450A-E447-9DB1-E92F8BDDDE78}"/>
              </a:ext>
            </a:extLst>
          </p:cNvPr>
          <p:cNvSpPr txBox="1"/>
          <p:nvPr/>
        </p:nvSpPr>
        <p:spPr>
          <a:xfrm>
            <a:off x="233571" y="7401168"/>
            <a:ext cx="2336800" cy="646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800" b="1" dirty="0"/>
              <a:t>Focused Outlier did not mention </a:t>
            </a:r>
            <a:r>
              <a:rPr lang="en-US" sz="1800" b="1" dirty="0" err="1"/>
              <a:t>Waas</a:t>
            </a:r>
            <a:r>
              <a:rPr lang="en-US" sz="1800" b="1" dirty="0"/>
              <a:t>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5FF083E-FCCF-9942-875D-99CACB1C9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44" y="1636896"/>
            <a:ext cx="404177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58254D1-5CE2-D348-8AB8-D38CC86EA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85" y="1954517"/>
            <a:ext cx="8906745" cy="513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836CF1-BC6C-5146-B1A7-F4C443762C5F}"/>
              </a:ext>
            </a:extLst>
          </p:cNvPr>
          <p:cNvSpPr txBox="1"/>
          <p:nvPr/>
        </p:nvSpPr>
        <p:spPr>
          <a:xfrm>
            <a:off x="14937622" y="2492514"/>
            <a:ext cx="231719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 Outlier publishes in 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51AAB2-E528-6D4B-BE0B-F306C9467FB3}"/>
              </a:ext>
            </a:extLst>
          </p:cNvPr>
          <p:cNvSpPr/>
          <p:nvPr/>
        </p:nvSpPr>
        <p:spPr>
          <a:xfrm>
            <a:off x="8060531" y="7507069"/>
            <a:ext cx="86677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n-lt"/>
                <a:cs typeface="+mn-cs"/>
              </a:rPr>
              <a:t>DBLP co-authorship graph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408E4-5829-EA46-88F9-5DD2C8E3A623}"/>
              </a:ext>
            </a:extLst>
          </p:cNvPr>
          <p:cNvSpPr/>
          <p:nvPr/>
        </p:nvSpPr>
        <p:spPr bwMode="auto">
          <a:xfrm>
            <a:off x="-16669" y="1143000"/>
            <a:ext cx="7899402" cy="7467600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50BD8E2-C8C1-5645-AD05-1BFDEAB56327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43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EDAA-E798-9C43-B9BB-05A5F595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E235-F040-F14F-ACD0-197CA8C2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Anomaly Detection: Motivation, Formalism, Challenges</a:t>
            </a:r>
          </a:p>
          <a:p>
            <a:pPr>
              <a:spcBef>
                <a:spcPts val="2400"/>
              </a:spcBef>
            </a:pPr>
            <a:r>
              <a:rPr lang="en-US" sz="4800" dirty="0">
                <a:solidFill>
                  <a:srgbClr val="C00000"/>
                </a:solidFill>
              </a:rPr>
              <a:t>Graph-based Anomaly Detection</a:t>
            </a:r>
          </a:p>
          <a:p>
            <a:pPr lvl="1">
              <a:spcBef>
                <a:spcPts val="1200"/>
              </a:spcBef>
            </a:pPr>
            <a:r>
              <a:rPr lang="en-US" sz="4400" dirty="0">
                <a:solidFill>
                  <a:schemeClr val="tx1"/>
                </a:solidFill>
              </a:rPr>
              <a:t>General-purpose (single </a:t>
            </a:r>
            <a:r>
              <a:rPr lang="en-US" sz="4400" dirty="0"/>
              <a:t>graph)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Global</a:t>
            </a:r>
            <a:r>
              <a:rPr lang="en-US" sz="4400" dirty="0"/>
              <a:t> – anomalous nodes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Local</a:t>
            </a:r>
            <a:r>
              <a:rPr lang="en-US" sz="4400" dirty="0"/>
              <a:t> – group anomalies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Collective</a:t>
            </a:r>
            <a:r>
              <a:rPr lang="en-US" sz="4400" dirty="0"/>
              <a:t> – anomalous groups </a:t>
            </a:r>
          </a:p>
          <a:p>
            <a:pPr lvl="1">
              <a:spcBef>
                <a:spcPts val="1200"/>
              </a:spcBef>
            </a:pPr>
            <a:r>
              <a:rPr lang="en-US" sz="4400" dirty="0"/>
              <a:t>Specialized (graph database)</a:t>
            </a:r>
          </a:p>
          <a:p>
            <a:pPr>
              <a:spcBef>
                <a:spcPts val="2400"/>
              </a:spcBef>
            </a:pPr>
            <a:r>
              <a:rPr lang="en-US" sz="4800" dirty="0"/>
              <a:t>Recent Trend: Deep Anomaly Detection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4EB0940-CBCF-FF4C-8128-620048170913}"/>
              </a:ext>
            </a:extLst>
          </p:cNvPr>
          <p:cNvSpPr/>
          <p:nvPr/>
        </p:nvSpPr>
        <p:spPr bwMode="auto">
          <a:xfrm>
            <a:off x="1431131" y="5573486"/>
            <a:ext cx="794134" cy="544286"/>
          </a:xfrm>
          <a:prstGeom prst="rightArrow">
            <a:avLst/>
          </a:prstGeom>
          <a:solidFill>
            <a:srgbClr val="C00000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BE11413-0102-0B4E-99F0-6621A6BEC9DE}"/>
              </a:ext>
            </a:extLst>
          </p:cNvPr>
          <p:cNvGrpSpPr/>
          <p:nvPr/>
        </p:nvGrpSpPr>
        <p:grpSpPr>
          <a:xfrm>
            <a:off x="10194131" y="3429000"/>
            <a:ext cx="4191000" cy="3048000"/>
            <a:chOff x="3717131" y="3048000"/>
            <a:chExt cx="5958840" cy="42672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CB54E16-F757-7943-9612-3D59627A62E8}"/>
                </a:ext>
              </a:extLst>
            </p:cNvPr>
            <p:cNvSpPr/>
            <p:nvPr/>
          </p:nvSpPr>
          <p:spPr bwMode="auto">
            <a:xfrm>
              <a:off x="9340691" y="446532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DD5FC59-1C80-DC4F-9E3F-FC38E9C2BDEC}"/>
                </a:ext>
              </a:extLst>
            </p:cNvPr>
            <p:cNvSpPr/>
            <p:nvPr/>
          </p:nvSpPr>
          <p:spPr bwMode="auto">
            <a:xfrm>
              <a:off x="9493091" y="4572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4ABF287-BA20-824A-B156-02923FE4ADC3}"/>
                </a:ext>
              </a:extLst>
            </p:cNvPr>
            <p:cNvSpPr/>
            <p:nvPr/>
          </p:nvSpPr>
          <p:spPr bwMode="auto">
            <a:xfrm>
              <a:off x="92644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46DDB6F-6066-EA42-AFE1-81E49A3D3F4E}"/>
                </a:ext>
              </a:extLst>
            </p:cNvPr>
            <p:cNvSpPr/>
            <p:nvPr/>
          </p:nvSpPr>
          <p:spPr bwMode="auto">
            <a:xfrm>
              <a:off x="94168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47C26F6-BB65-DE47-82FB-2B668EF459BC}"/>
                </a:ext>
              </a:extLst>
            </p:cNvPr>
            <p:cNvSpPr/>
            <p:nvPr/>
          </p:nvSpPr>
          <p:spPr bwMode="auto">
            <a:xfrm>
              <a:off x="71308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86299F8-847C-DD4A-AFAD-C7C1C354B481}"/>
                </a:ext>
              </a:extLst>
            </p:cNvPr>
            <p:cNvSpPr/>
            <p:nvPr/>
          </p:nvSpPr>
          <p:spPr bwMode="auto">
            <a:xfrm>
              <a:off x="8045291" y="4267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9A3A3C-594C-6843-96A6-4CBBE2C5ABF0}"/>
                </a:ext>
              </a:extLst>
            </p:cNvPr>
            <p:cNvSpPr/>
            <p:nvPr/>
          </p:nvSpPr>
          <p:spPr bwMode="auto">
            <a:xfrm>
              <a:off x="8197691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B5204C4-D48D-B74A-90CC-AFA515A5B501}"/>
                </a:ext>
              </a:extLst>
            </p:cNvPr>
            <p:cNvSpPr/>
            <p:nvPr/>
          </p:nvSpPr>
          <p:spPr bwMode="auto">
            <a:xfrm>
              <a:off x="8660987" y="4038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B648882-1638-3B4D-9FA2-1C53A32597EC}"/>
                </a:ext>
              </a:extLst>
            </p:cNvPr>
            <p:cNvSpPr/>
            <p:nvPr/>
          </p:nvSpPr>
          <p:spPr bwMode="auto">
            <a:xfrm>
              <a:off x="8813387" y="4191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4D9F0E6-B01F-DB4E-92C6-85A1B3FCB462}"/>
                </a:ext>
              </a:extLst>
            </p:cNvPr>
            <p:cNvSpPr/>
            <p:nvPr/>
          </p:nvSpPr>
          <p:spPr bwMode="auto">
            <a:xfrm>
              <a:off x="827389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64AA0E0-61E4-204D-AD46-15ED43A4BE18}"/>
                </a:ext>
              </a:extLst>
            </p:cNvPr>
            <p:cNvSpPr/>
            <p:nvPr/>
          </p:nvSpPr>
          <p:spPr bwMode="auto">
            <a:xfrm>
              <a:off x="84262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5AD313D-477A-344B-950C-371DFDE3493D}"/>
                </a:ext>
              </a:extLst>
            </p:cNvPr>
            <p:cNvSpPr/>
            <p:nvPr/>
          </p:nvSpPr>
          <p:spPr bwMode="auto">
            <a:xfrm>
              <a:off x="9118187" y="4501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1ABE4EC-4891-ED44-A167-00618017E216}"/>
                </a:ext>
              </a:extLst>
            </p:cNvPr>
            <p:cNvSpPr/>
            <p:nvPr/>
          </p:nvSpPr>
          <p:spPr bwMode="auto">
            <a:xfrm>
              <a:off x="8502491" y="4425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7F3D745-D019-F94B-B5F9-8AA194DA1CE9}"/>
                </a:ext>
              </a:extLst>
            </p:cNvPr>
            <p:cNvSpPr/>
            <p:nvPr/>
          </p:nvSpPr>
          <p:spPr bwMode="auto">
            <a:xfrm>
              <a:off x="8654891" y="4578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E70F66B-AD46-BF42-AE95-AE364854369A}"/>
                </a:ext>
              </a:extLst>
            </p:cNvPr>
            <p:cNvSpPr/>
            <p:nvPr/>
          </p:nvSpPr>
          <p:spPr bwMode="auto">
            <a:xfrm>
              <a:off x="8807291" y="4495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8B7A6F2-645C-F746-8E95-3A6DC8B5ED24}"/>
                </a:ext>
              </a:extLst>
            </p:cNvPr>
            <p:cNvSpPr/>
            <p:nvPr/>
          </p:nvSpPr>
          <p:spPr bwMode="auto">
            <a:xfrm>
              <a:off x="89596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E5647B7-02A3-3C47-B6F9-75A5C6CD2978}"/>
                </a:ext>
              </a:extLst>
            </p:cNvPr>
            <p:cNvSpPr/>
            <p:nvPr/>
          </p:nvSpPr>
          <p:spPr bwMode="auto">
            <a:xfrm>
              <a:off x="8959691" y="3048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F513F4D-9EF6-2C4D-A153-225C464AE17C}"/>
                </a:ext>
              </a:extLst>
            </p:cNvPr>
            <p:cNvSpPr/>
            <p:nvPr/>
          </p:nvSpPr>
          <p:spPr bwMode="auto">
            <a:xfrm>
              <a:off x="91120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6236C7C-65A2-F24A-BDF9-204C6AF4196F}"/>
                </a:ext>
              </a:extLst>
            </p:cNvPr>
            <p:cNvSpPr/>
            <p:nvPr/>
          </p:nvSpPr>
          <p:spPr bwMode="auto">
            <a:xfrm>
              <a:off x="9035891" y="3352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84F42C7-341E-534A-A1EF-4155FD65FD73}"/>
                </a:ext>
              </a:extLst>
            </p:cNvPr>
            <p:cNvSpPr/>
            <p:nvPr/>
          </p:nvSpPr>
          <p:spPr bwMode="auto">
            <a:xfrm>
              <a:off x="9346787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27F4AF3-7033-3844-A346-D495B70886D9}"/>
                </a:ext>
              </a:extLst>
            </p:cNvPr>
            <p:cNvSpPr/>
            <p:nvPr/>
          </p:nvSpPr>
          <p:spPr bwMode="auto">
            <a:xfrm>
              <a:off x="8502491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B264A57-C1CC-7C47-BDF6-770D584A4037}"/>
                </a:ext>
              </a:extLst>
            </p:cNvPr>
            <p:cNvSpPr/>
            <p:nvPr/>
          </p:nvSpPr>
          <p:spPr bwMode="auto">
            <a:xfrm>
              <a:off x="86548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A7C9869-B3B8-C243-81BC-646D289C0CAB}"/>
                </a:ext>
              </a:extLst>
            </p:cNvPr>
            <p:cNvSpPr/>
            <p:nvPr/>
          </p:nvSpPr>
          <p:spPr bwMode="auto">
            <a:xfrm>
              <a:off x="7892891" y="3352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D87942C-9548-E742-890C-E4AE8A3F727C}"/>
                </a:ext>
              </a:extLst>
            </p:cNvPr>
            <p:cNvSpPr/>
            <p:nvPr/>
          </p:nvSpPr>
          <p:spPr bwMode="auto">
            <a:xfrm>
              <a:off x="8045291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2130059-F0D2-7A4E-ABC2-3B2DB6EDFC3E}"/>
                </a:ext>
              </a:extLst>
            </p:cNvPr>
            <p:cNvSpPr/>
            <p:nvPr/>
          </p:nvSpPr>
          <p:spPr bwMode="auto">
            <a:xfrm>
              <a:off x="81976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A9429F1-5045-DC47-A24F-1F4BCC515241}"/>
                </a:ext>
              </a:extLst>
            </p:cNvPr>
            <p:cNvSpPr/>
            <p:nvPr/>
          </p:nvSpPr>
          <p:spPr bwMode="auto">
            <a:xfrm>
              <a:off x="8660987" y="3810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2D5A965-A3B6-D245-9F8F-101DD3DDF168}"/>
                </a:ext>
              </a:extLst>
            </p:cNvPr>
            <p:cNvSpPr/>
            <p:nvPr/>
          </p:nvSpPr>
          <p:spPr bwMode="auto">
            <a:xfrm>
              <a:off x="8813387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1F8DADD-C201-2849-A88D-E07D870CFE24}"/>
                </a:ext>
              </a:extLst>
            </p:cNvPr>
            <p:cNvSpPr/>
            <p:nvPr/>
          </p:nvSpPr>
          <p:spPr bwMode="auto">
            <a:xfrm>
              <a:off x="8813387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139DABE-D6F1-2549-8014-8B205DC70393}"/>
                </a:ext>
              </a:extLst>
            </p:cNvPr>
            <p:cNvSpPr/>
            <p:nvPr/>
          </p:nvSpPr>
          <p:spPr bwMode="auto">
            <a:xfrm>
              <a:off x="8965787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3BBF086-D3E6-3C49-9B3F-BEE8C0A4C3E1}"/>
                </a:ext>
              </a:extLst>
            </p:cNvPr>
            <p:cNvSpPr/>
            <p:nvPr/>
          </p:nvSpPr>
          <p:spPr bwMode="auto">
            <a:xfrm>
              <a:off x="6307931" y="3368317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56E842-63F8-554B-B555-9F7AEA0E4EB2}"/>
                </a:ext>
              </a:extLst>
            </p:cNvPr>
            <p:cNvSpPr/>
            <p:nvPr/>
          </p:nvSpPr>
          <p:spPr bwMode="auto">
            <a:xfrm>
              <a:off x="65212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9081237-E3A8-7743-BAA2-3344AAAFB078}"/>
                </a:ext>
              </a:extLst>
            </p:cNvPr>
            <p:cNvSpPr/>
            <p:nvPr/>
          </p:nvSpPr>
          <p:spPr bwMode="auto">
            <a:xfrm>
              <a:off x="6911435" y="3156204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AE176BB-A1FD-B04C-9262-E54278EF0DA7}"/>
                </a:ext>
              </a:extLst>
            </p:cNvPr>
            <p:cNvSpPr/>
            <p:nvPr/>
          </p:nvSpPr>
          <p:spPr bwMode="auto">
            <a:xfrm>
              <a:off x="6521291" y="3276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0BAF356-FA28-AC44-B448-D676CB76C0ED}"/>
                </a:ext>
              </a:extLst>
            </p:cNvPr>
            <p:cNvSpPr/>
            <p:nvPr/>
          </p:nvSpPr>
          <p:spPr bwMode="auto">
            <a:xfrm>
              <a:off x="6673691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EEE17DD-B98A-A040-AC95-4803EA7FE1BF}"/>
                </a:ext>
              </a:extLst>
            </p:cNvPr>
            <p:cNvSpPr/>
            <p:nvPr/>
          </p:nvSpPr>
          <p:spPr bwMode="auto">
            <a:xfrm>
              <a:off x="6984587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6775626-7E8C-DA42-ACED-1436E78C8E9F}"/>
                </a:ext>
              </a:extLst>
            </p:cNvPr>
            <p:cNvSpPr/>
            <p:nvPr/>
          </p:nvSpPr>
          <p:spPr bwMode="auto">
            <a:xfrm>
              <a:off x="69784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E157069-2662-5441-B276-F987F2E835F9}"/>
                </a:ext>
              </a:extLst>
            </p:cNvPr>
            <p:cNvSpPr/>
            <p:nvPr/>
          </p:nvSpPr>
          <p:spPr bwMode="auto">
            <a:xfrm>
              <a:off x="7130891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1E24840-882A-CE4A-9847-12F56E066CF1}"/>
                </a:ext>
              </a:extLst>
            </p:cNvPr>
            <p:cNvSpPr/>
            <p:nvPr/>
          </p:nvSpPr>
          <p:spPr bwMode="auto">
            <a:xfrm>
              <a:off x="72832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A83C085-F858-6B47-B792-C6317D1F3C17}"/>
                </a:ext>
              </a:extLst>
            </p:cNvPr>
            <p:cNvSpPr/>
            <p:nvPr/>
          </p:nvSpPr>
          <p:spPr bwMode="auto">
            <a:xfrm>
              <a:off x="72832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F3CEA34-DAEA-954A-A9AB-90BCACA96456}"/>
                </a:ext>
              </a:extLst>
            </p:cNvPr>
            <p:cNvSpPr/>
            <p:nvPr/>
          </p:nvSpPr>
          <p:spPr bwMode="auto">
            <a:xfrm>
              <a:off x="7670387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10274BF-A722-4141-922A-5B4E5703879C}"/>
                </a:ext>
              </a:extLst>
            </p:cNvPr>
            <p:cNvSpPr/>
            <p:nvPr/>
          </p:nvSpPr>
          <p:spPr bwMode="auto">
            <a:xfrm>
              <a:off x="72832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A7FFD7C-5464-6E48-B216-6B034D11AEB4}"/>
                </a:ext>
              </a:extLst>
            </p:cNvPr>
            <p:cNvSpPr/>
            <p:nvPr/>
          </p:nvSpPr>
          <p:spPr bwMode="auto">
            <a:xfrm>
              <a:off x="66736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68CADA4-4441-FC43-9D89-409C91A599D0}"/>
                </a:ext>
              </a:extLst>
            </p:cNvPr>
            <p:cNvSpPr/>
            <p:nvPr/>
          </p:nvSpPr>
          <p:spPr bwMode="auto">
            <a:xfrm>
              <a:off x="6902291" y="4120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5C81B9C-41AF-694A-9D50-DB4F98C0EDB4}"/>
                </a:ext>
              </a:extLst>
            </p:cNvPr>
            <p:cNvSpPr/>
            <p:nvPr/>
          </p:nvSpPr>
          <p:spPr bwMode="auto">
            <a:xfrm>
              <a:off x="68260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2494D46-996A-4D45-B875-16FD02B2309D}"/>
                </a:ext>
              </a:extLst>
            </p:cNvPr>
            <p:cNvSpPr/>
            <p:nvPr/>
          </p:nvSpPr>
          <p:spPr bwMode="auto">
            <a:xfrm>
              <a:off x="66736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3F04009-FE9B-2F46-A698-4CBDCA566E0D}"/>
                </a:ext>
              </a:extLst>
            </p:cNvPr>
            <p:cNvSpPr/>
            <p:nvPr/>
          </p:nvSpPr>
          <p:spPr bwMode="auto">
            <a:xfrm>
              <a:off x="7435691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592DEF0-E077-5243-BA96-3C85D8907C04}"/>
                </a:ext>
              </a:extLst>
            </p:cNvPr>
            <p:cNvSpPr/>
            <p:nvPr/>
          </p:nvSpPr>
          <p:spPr bwMode="auto">
            <a:xfrm>
              <a:off x="7136987" y="3581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861A601-842B-5240-9553-D97194999A03}"/>
                </a:ext>
              </a:extLst>
            </p:cNvPr>
            <p:cNvSpPr/>
            <p:nvPr/>
          </p:nvSpPr>
          <p:spPr bwMode="auto">
            <a:xfrm>
              <a:off x="7670387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909091B-16E6-104A-9D36-42032B795305}"/>
                </a:ext>
              </a:extLst>
            </p:cNvPr>
            <p:cNvSpPr/>
            <p:nvPr/>
          </p:nvSpPr>
          <p:spPr bwMode="auto">
            <a:xfrm>
              <a:off x="7898987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D250D65-0409-8643-B8D6-7C7E60CA3AAF}"/>
                </a:ext>
              </a:extLst>
            </p:cNvPr>
            <p:cNvSpPr/>
            <p:nvPr/>
          </p:nvSpPr>
          <p:spPr bwMode="auto">
            <a:xfrm>
              <a:off x="8051387" y="3048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98C7777-084B-EB41-9B20-26AB9908441E}"/>
                </a:ext>
              </a:extLst>
            </p:cNvPr>
            <p:cNvSpPr/>
            <p:nvPr/>
          </p:nvSpPr>
          <p:spPr bwMode="auto">
            <a:xfrm>
              <a:off x="8203787" y="4197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2539958-6BBA-4849-B140-3A1716C6830B}"/>
                </a:ext>
              </a:extLst>
            </p:cNvPr>
            <p:cNvSpPr/>
            <p:nvPr/>
          </p:nvSpPr>
          <p:spPr bwMode="auto">
            <a:xfrm>
              <a:off x="74356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6EBD4CB-C6ED-5743-9AFD-BF4FE6A2CD00}"/>
                </a:ext>
              </a:extLst>
            </p:cNvPr>
            <p:cNvSpPr/>
            <p:nvPr/>
          </p:nvSpPr>
          <p:spPr bwMode="auto">
            <a:xfrm>
              <a:off x="7136987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4540AB2-5A0B-EA49-A4AD-349412871328}"/>
                </a:ext>
              </a:extLst>
            </p:cNvPr>
            <p:cNvSpPr/>
            <p:nvPr/>
          </p:nvSpPr>
          <p:spPr bwMode="auto">
            <a:xfrm>
              <a:off x="7588091" y="3124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BE0292F-6972-8A4F-A94F-86A32DA20E16}"/>
                </a:ext>
              </a:extLst>
            </p:cNvPr>
            <p:cNvSpPr/>
            <p:nvPr/>
          </p:nvSpPr>
          <p:spPr bwMode="auto">
            <a:xfrm>
              <a:off x="7740491" y="3587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DEE795C-711C-F843-A04C-2DCDEB6CAB1F}"/>
                </a:ext>
              </a:extLst>
            </p:cNvPr>
            <p:cNvSpPr/>
            <p:nvPr/>
          </p:nvSpPr>
          <p:spPr bwMode="auto">
            <a:xfrm>
              <a:off x="8279987" y="3276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43F20C2-0067-5145-92A8-FEB08ED1B07D}"/>
                </a:ext>
              </a:extLst>
            </p:cNvPr>
            <p:cNvSpPr/>
            <p:nvPr/>
          </p:nvSpPr>
          <p:spPr bwMode="auto">
            <a:xfrm>
              <a:off x="8432387" y="3739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AF76E80-2B0B-454C-B04E-23EEBA924615}"/>
                </a:ext>
              </a:extLst>
            </p:cNvPr>
            <p:cNvSpPr/>
            <p:nvPr/>
          </p:nvSpPr>
          <p:spPr bwMode="auto">
            <a:xfrm>
              <a:off x="8660987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F605960-2ACF-964F-9A6B-C05A1622C125}"/>
                </a:ext>
              </a:extLst>
            </p:cNvPr>
            <p:cNvSpPr/>
            <p:nvPr/>
          </p:nvSpPr>
          <p:spPr bwMode="auto">
            <a:xfrm>
              <a:off x="9118187" y="4120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A37C936-7621-BA41-90EB-C7C5887F8FB6}"/>
                </a:ext>
              </a:extLst>
            </p:cNvPr>
            <p:cNvSpPr/>
            <p:nvPr/>
          </p:nvSpPr>
          <p:spPr bwMode="auto">
            <a:xfrm>
              <a:off x="9270587" y="4273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3C6EDB3-D07C-5B45-9135-2BC296A597F7}"/>
                </a:ext>
              </a:extLst>
            </p:cNvPr>
            <p:cNvSpPr/>
            <p:nvPr/>
          </p:nvSpPr>
          <p:spPr bwMode="auto">
            <a:xfrm>
              <a:off x="7822787" y="4191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90C010-D6D8-8E46-861B-A7A3C04F4B94}"/>
                </a:ext>
              </a:extLst>
            </p:cNvPr>
            <p:cNvSpPr/>
            <p:nvPr/>
          </p:nvSpPr>
          <p:spPr bwMode="auto">
            <a:xfrm>
              <a:off x="8212931" y="652272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593FEB8-69DE-2044-B788-50AE04D53D23}"/>
                </a:ext>
              </a:extLst>
            </p:cNvPr>
            <p:cNvSpPr/>
            <p:nvPr/>
          </p:nvSpPr>
          <p:spPr bwMode="auto">
            <a:xfrm>
              <a:off x="4631531" y="6102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6A82A33F-4BFD-6842-AE39-67D25A20904E}"/>
                </a:ext>
              </a:extLst>
            </p:cNvPr>
            <p:cNvSpPr/>
            <p:nvPr/>
          </p:nvSpPr>
          <p:spPr bwMode="auto">
            <a:xfrm>
              <a:off x="47839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5F1BE32-F256-A945-A9DA-A00837C61117}"/>
                </a:ext>
              </a:extLst>
            </p:cNvPr>
            <p:cNvSpPr/>
            <p:nvPr/>
          </p:nvSpPr>
          <p:spPr bwMode="auto">
            <a:xfrm>
              <a:off x="4174331" y="6324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8F6C14B1-2803-7647-8A1D-4AED20DA6FF6}"/>
                </a:ext>
              </a:extLst>
            </p:cNvPr>
            <p:cNvSpPr/>
            <p:nvPr/>
          </p:nvSpPr>
          <p:spPr bwMode="auto">
            <a:xfrm>
              <a:off x="42505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7988B56-F4ED-744D-BB0D-13E4B8B841CD}"/>
                </a:ext>
              </a:extLst>
            </p:cNvPr>
            <p:cNvSpPr/>
            <p:nvPr/>
          </p:nvSpPr>
          <p:spPr bwMode="auto">
            <a:xfrm>
              <a:off x="43267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69C305E-6F92-B844-AED8-46710EABF30F}"/>
                </a:ext>
              </a:extLst>
            </p:cNvPr>
            <p:cNvSpPr/>
            <p:nvPr/>
          </p:nvSpPr>
          <p:spPr bwMode="auto">
            <a:xfrm>
              <a:off x="44791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9F9E3EA-E06E-EF4D-B1AF-858ABC0A41DD}"/>
                </a:ext>
              </a:extLst>
            </p:cNvPr>
            <p:cNvSpPr/>
            <p:nvPr/>
          </p:nvSpPr>
          <p:spPr bwMode="auto">
            <a:xfrm>
              <a:off x="45553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6770E84-364E-D24C-AFC4-97D144895D8D}"/>
                </a:ext>
              </a:extLst>
            </p:cNvPr>
            <p:cNvSpPr/>
            <p:nvPr/>
          </p:nvSpPr>
          <p:spPr bwMode="auto">
            <a:xfrm>
              <a:off x="4479131" y="6711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2D67338-94FB-E24A-B7C4-86D0EA09B4FD}"/>
                </a:ext>
              </a:extLst>
            </p:cNvPr>
            <p:cNvSpPr/>
            <p:nvPr/>
          </p:nvSpPr>
          <p:spPr bwMode="auto">
            <a:xfrm>
              <a:off x="46315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579AD9E-2C76-4E4F-9EBF-291BF5D18A6D}"/>
                </a:ext>
              </a:extLst>
            </p:cNvPr>
            <p:cNvSpPr/>
            <p:nvPr/>
          </p:nvSpPr>
          <p:spPr bwMode="auto">
            <a:xfrm>
              <a:off x="47077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4026019-0576-D14A-8B9D-49419197F288}"/>
                </a:ext>
              </a:extLst>
            </p:cNvPr>
            <p:cNvSpPr/>
            <p:nvPr/>
          </p:nvSpPr>
          <p:spPr bwMode="auto">
            <a:xfrm>
              <a:off x="4402931" y="6635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A9D54FE-8EF9-B843-9788-A8F99A502873}"/>
                </a:ext>
              </a:extLst>
            </p:cNvPr>
            <p:cNvSpPr/>
            <p:nvPr/>
          </p:nvSpPr>
          <p:spPr bwMode="auto">
            <a:xfrm>
              <a:off x="43267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234CCC1-2D01-9A41-8360-8F65D9BC46C0}"/>
                </a:ext>
              </a:extLst>
            </p:cNvPr>
            <p:cNvSpPr/>
            <p:nvPr/>
          </p:nvSpPr>
          <p:spPr bwMode="auto">
            <a:xfrm>
              <a:off x="4866227" y="6406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E6ECED6-D962-7840-88CD-1E23275C5B93}"/>
                </a:ext>
              </a:extLst>
            </p:cNvPr>
            <p:cNvSpPr/>
            <p:nvPr/>
          </p:nvSpPr>
          <p:spPr bwMode="auto">
            <a:xfrm>
              <a:off x="4783931" y="6635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40DA38C-1DCF-794E-AA70-F1CE06A122D8}"/>
                </a:ext>
              </a:extLst>
            </p:cNvPr>
            <p:cNvSpPr/>
            <p:nvPr/>
          </p:nvSpPr>
          <p:spPr bwMode="auto">
            <a:xfrm>
              <a:off x="4555331" y="6629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490759D-B56E-2C4A-86DC-3F750A4904C8}"/>
                </a:ext>
              </a:extLst>
            </p:cNvPr>
            <p:cNvSpPr/>
            <p:nvPr/>
          </p:nvSpPr>
          <p:spPr bwMode="auto">
            <a:xfrm>
              <a:off x="4479131" y="6025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1460A3-125B-B145-8FF3-DD04AADA58AB}"/>
                </a:ext>
              </a:extLst>
            </p:cNvPr>
            <p:cNvSpPr/>
            <p:nvPr/>
          </p:nvSpPr>
          <p:spPr bwMode="auto">
            <a:xfrm>
              <a:off x="44791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9CE35BF-11C5-154B-BCE0-DB25BF49CAB0}"/>
                </a:ext>
              </a:extLst>
            </p:cNvPr>
            <p:cNvSpPr/>
            <p:nvPr/>
          </p:nvSpPr>
          <p:spPr bwMode="auto">
            <a:xfrm>
              <a:off x="4402931" y="6406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EDCDCD1-9746-4841-81B2-60B53AB0D69F}"/>
                </a:ext>
              </a:extLst>
            </p:cNvPr>
            <p:cNvSpPr/>
            <p:nvPr/>
          </p:nvSpPr>
          <p:spPr bwMode="auto">
            <a:xfrm>
              <a:off x="4942427" y="6559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684778C-2B78-084E-928B-9C84096405AF}"/>
                </a:ext>
              </a:extLst>
            </p:cNvPr>
            <p:cNvSpPr/>
            <p:nvPr/>
          </p:nvSpPr>
          <p:spPr bwMode="auto">
            <a:xfrm>
              <a:off x="49363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DEA1FBB-F496-3140-A6BC-A5E71953E9D7}"/>
                </a:ext>
              </a:extLst>
            </p:cNvPr>
            <p:cNvSpPr/>
            <p:nvPr/>
          </p:nvSpPr>
          <p:spPr bwMode="auto">
            <a:xfrm>
              <a:off x="4790027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C03359C-B141-F94A-B7CC-E8A64BF5DC85}"/>
                </a:ext>
              </a:extLst>
            </p:cNvPr>
            <p:cNvSpPr/>
            <p:nvPr/>
          </p:nvSpPr>
          <p:spPr bwMode="auto">
            <a:xfrm>
              <a:off x="4631531" y="6711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39FCBAA-3535-3B44-BA67-F1B4AB400ACA}"/>
                </a:ext>
              </a:extLst>
            </p:cNvPr>
            <p:cNvSpPr/>
            <p:nvPr/>
          </p:nvSpPr>
          <p:spPr bwMode="auto">
            <a:xfrm>
              <a:off x="4555331" y="6324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4BB2CFC-BFF6-7348-A59A-951E87E542AD}"/>
                </a:ext>
              </a:extLst>
            </p:cNvPr>
            <p:cNvSpPr/>
            <p:nvPr/>
          </p:nvSpPr>
          <p:spPr bwMode="auto">
            <a:xfrm>
              <a:off x="5164931" y="5867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5AC9074-4BEF-E34A-8D86-00792359399B}"/>
                </a:ext>
              </a:extLst>
            </p:cNvPr>
            <p:cNvSpPr/>
            <p:nvPr/>
          </p:nvSpPr>
          <p:spPr bwMode="auto">
            <a:xfrm>
              <a:off x="4631531" y="4267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E7B0FF6-F5EA-414D-89B7-84549836353D}"/>
                </a:ext>
              </a:extLst>
            </p:cNvPr>
            <p:cNvSpPr/>
            <p:nvPr/>
          </p:nvSpPr>
          <p:spPr bwMode="auto">
            <a:xfrm>
              <a:off x="455533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CF998805-DA2B-B440-A9E2-5D9974EF0F55}"/>
                </a:ext>
              </a:extLst>
            </p:cNvPr>
            <p:cNvSpPr/>
            <p:nvPr/>
          </p:nvSpPr>
          <p:spPr bwMode="auto">
            <a:xfrm>
              <a:off x="4631531" y="4425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8BAF79FA-937F-8F42-8E6F-129E9CF2CDEB}"/>
                </a:ext>
              </a:extLst>
            </p:cNvPr>
            <p:cNvSpPr/>
            <p:nvPr/>
          </p:nvSpPr>
          <p:spPr bwMode="auto">
            <a:xfrm>
              <a:off x="4555331" y="4273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CA9B39A-0BCE-C64E-AB12-94D6C5D669F0}"/>
                </a:ext>
              </a:extLst>
            </p:cNvPr>
            <p:cNvSpPr/>
            <p:nvPr/>
          </p:nvSpPr>
          <p:spPr bwMode="auto">
            <a:xfrm>
              <a:off x="470773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9F17A4C-A8B7-3745-8FD2-DEE94936CC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17131" y="7200899"/>
              <a:ext cx="5958840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B2898A0-482D-3E41-9596-059058402A0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36438" y="3048000"/>
              <a:ext cx="0" cy="426720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94" name="Rectangle 1">
            <a:extLst>
              <a:ext uri="{FF2B5EF4-FFF2-40B4-BE49-F238E27FC236}">
                <a16:creationId xmlns:a16="http://schemas.microsoft.com/office/drawing/2014/main" id="{ADDA2233-9C49-E64D-9F63-27B449F35375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96" name="Arc 195">
            <a:extLst>
              <a:ext uri="{FF2B5EF4-FFF2-40B4-BE49-F238E27FC236}">
                <a16:creationId xmlns:a16="http://schemas.microsoft.com/office/drawing/2014/main" id="{970C8505-EF64-5A4E-8699-A759982C7A1C}"/>
              </a:ext>
            </a:extLst>
          </p:cNvPr>
          <p:cNvSpPr/>
          <p:nvPr/>
        </p:nvSpPr>
        <p:spPr bwMode="auto">
          <a:xfrm rot="4156631" flipH="1">
            <a:off x="10450618" y="4461740"/>
            <a:ext cx="1401535" cy="1333429"/>
          </a:xfrm>
          <a:prstGeom prst="arc">
            <a:avLst>
              <a:gd name="adj1" fmla="val 16006023"/>
              <a:gd name="adj2" fmla="val 20325783"/>
            </a:avLst>
          </a:prstGeom>
          <a:noFill/>
          <a:ln w="25400" cap="flat" cmpd="sng" algn="ctr">
            <a:solidFill>
              <a:srgbClr val="C00000"/>
            </a:solidFill>
            <a:prstDash val="solid"/>
            <a:miter lim="400000"/>
            <a:headEnd type="none" w="lg" len="lg"/>
            <a:tailEnd type="triangle" w="lg" len="lg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3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groups (collective)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332" y="1447800"/>
            <a:ext cx="16156768" cy="7543803"/>
          </a:xfrm>
        </p:spPr>
        <p:txBody>
          <a:bodyPr/>
          <a:lstStyle/>
          <a:p>
            <a:r>
              <a:rPr lang="en-US" dirty="0"/>
              <a:t>Problem Sketch: </a:t>
            </a:r>
            <a:br>
              <a:rPr lang="en-US" dirty="0"/>
            </a:br>
            <a:r>
              <a:rPr lang="en-US" dirty="0"/>
              <a:t>Given a node-attributed </a:t>
            </a:r>
            <a:r>
              <a:rPr lang="en-US" dirty="0">
                <a:solidFill>
                  <a:srgbClr val="0070C0"/>
                </a:solidFill>
              </a:rPr>
              <a:t>subgraph</a:t>
            </a:r>
            <a:r>
              <a:rPr lang="en-US" dirty="0"/>
              <a:t>, how to define “</a:t>
            </a:r>
            <a:r>
              <a:rPr lang="en-US" dirty="0">
                <a:solidFill>
                  <a:srgbClr val="00B050"/>
                </a:solidFill>
              </a:rPr>
              <a:t>normality</a:t>
            </a:r>
            <a:r>
              <a:rPr lang="en-US" dirty="0"/>
              <a:t>”?</a:t>
            </a:r>
          </a:p>
          <a:p>
            <a:endParaRPr lang="en-US" dirty="0"/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9F8085D2-695F-594D-8373-8307DF86973B}"/>
              </a:ext>
            </a:extLst>
          </p:cNvPr>
          <p:cNvSpPr txBox="1">
            <a:spLocks/>
          </p:cNvSpPr>
          <p:nvPr/>
        </p:nvSpPr>
        <p:spPr>
          <a:xfrm>
            <a:off x="973931" y="1542094"/>
            <a:ext cx="5320577" cy="762000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endParaRPr lang="en-US" sz="4800" dirty="0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C8D6380-4AB9-E144-8AFB-47C5F719EF32}"/>
              </a:ext>
            </a:extLst>
          </p:cNvPr>
          <p:cNvGrpSpPr/>
          <p:nvPr/>
        </p:nvGrpSpPr>
        <p:grpSpPr>
          <a:xfrm>
            <a:off x="718960" y="3540680"/>
            <a:ext cx="4522170" cy="3445933"/>
            <a:chOff x="439738" y="2116619"/>
            <a:chExt cx="3437624" cy="2547938"/>
          </a:xfrm>
        </p:grpSpPr>
        <p:grpSp>
          <p:nvGrpSpPr>
            <p:cNvPr id="164" name="Group 9">
              <a:extLst>
                <a:ext uri="{FF2B5EF4-FFF2-40B4-BE49-F238E27FC236}">
                  <a16:creationId xmlns:a16="http://schemas.microsoft.com/office/drawing/2014/main" id="{A1988A6A-0A2B-9D4D-B242-94359991A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550" y="2116619"/>
              <a:ext cx="2984500" cy="2547938"/>
              <a:chOff x="-21397" y="1697769"/>
              <a:chExt cx="2985399" cy="2548159"/>
            </a:xfrm>
          </p:grpSpPr>
          <p:sp>
            <p:nvSpPr>
              <p:cNvPr id="165" name="Oval 6">
                <a:extLst>
                  <a:ext uri="{FF2B5EF4-FFF2-40B4-BE49-F238E27FC236}">
                    <a16:creationId xmlns:a16="http://schemas.microsoft.com/office/drawing/2014/main" id="{6E057B42-814B-8E4E-B35F-D4F47F1C9381}"/>
                  </a:ext>
                </a:extLst>
              </p:cNvPr>
              <p:cNvSpPr/>
              <p:nvPr/>
            </p:nvSpPr>
            <p:spPr bwMode="auto">
              <a:xfrm rot="12754122">
                <a:off x="-21397" y="1697769"/>
                <a:ext cx="2985399" cy="2548159"/>
              </a:xfrm>
              <a:custGeom>
                <a:avLst/>
                <a:gdLst>
                  <a:gd name="connsiteX0" fmla="*/ 0 w 2062265"/>
                  <a:gd name="connsiteY0" fmla="*/ 938720 h 1877439"/>
                  <a:gd name="connsiteX1" fmla="*/ 1031133 w 2062265"/>
                  <a:gd name="connsiteY1" fmla="*/ 0 h 1877439"/>
                  <a:gd name="connsiteX2" fmla="*/ 2062266 w 2062265"/>
                  <a:gd name="connsiteY2" fmla="*/ 938720 h 1877439"/>
                  <a:gd name="connsiteX3" fmla="*/ 1031133 w 2062265"/>
                  <a:gd name="connsiteY3" fmla="*/ 1877440 h 1877439"/>
                  <a:gd name="connsiteX4" fmla="*/ 0 w 2062265"/>
                  <a:gd name="connsiteY4" fmla="*/ 938720 h 1877439"/>
                  <a:gd name="connsiteX0" fmla="*/ 0 w 1896896"/>
                  <a:gd name="connsiteY0" fmla="*/ 948803 h 1891659"/>
                  <a:gd name="connsiteX1" fmla="*/ 1031133 w 1896896"/>
                  <a:gd name="connsiteY1" fmla="*/ 10083 h 1891659"/>
                  <a:gd name="connsiteX2" fmla="*/ 1896896 w 1896896"/>
                  <a:gd name="connsiteY2" fmla="*/ 627791 h 1891659"/>
                  <a:gd name="connsiteX3" fmla="*/ 1031133 w 1896896"/>
                  <a:gd name="connsiteY3" fmla="*/ 1887523 h 1891659"/>
                  <a:gd name="connsiteX4" fmla="*/ 0 w 1896896"/>
                  <a:gd name="connsiteY4" fmla="*/ 948803 h 1891659"/>
                  <a:gd name="connsiteX0" fmla="*/ 0 w 1934845"/>
                  <a:gd name="connsiteY0" fmla="*/ 943195 h 1892956"/>
                  <a:gd name="connsiteX1" fmla="*/ 1031133 w 1934845"/>
                  <a:gd name="connsiteY1" fmla="*/ 4475 h 1892956"/>
                  <a:gd name="connsiteX2" fmla="*/ 1896896 w 1934845"/>
                  <a:gd name="connsiteY2" fmla="*/ 622183 h 1892956"/>
                  <a:gd name="connsiteX3" fmla="*/ 1760707 w 1934845"/>
                  <a:gd name="connsiteY3" fmla="*/ 1405260 h 1892956"/>
                  <a:gd name="connsiteX4" fmla="*/ 1031133 w 1934845"/>
                  <a:gd name="connsiteY4" fmla="*/ 1881915 h 1892956"/>
                  <a:gd name="connsiteX5" fmla="*/ 0 w 1934845"/>
                  <a:gd name="connsiteY5" fmla="*/ 943195 h 1892956"/>
                  <a:gd name="connsiteX0" fmla="*/ 0 w 1905833"/>
                  <a:gd name="connsiteY0" fmla="*/ 943195 h 1882127"/>
                  <a:gd name="connsiteX1" fmla="*/ 1031133 w 1905833"/>
                  <a:gd name="connsiteY1" fmla="*/ 4475 h 1882127"/>
                  <a:gd name="connsiteX2" fmla="*/ 1896896 w 1905833"/>
                  <a:gd name="connsiteY2" fmla="*/ 622183 h 1882127"/>
                  <a:gd name="connsiteX3" fmla="*/ 1215958 w 1905833"/>
                  <a:gd name="connsiteY3" fmla="*/ 1025881 h 1882127"/>
                  <a:gd name="connsiteX4" fmla="*/ 1031133 w 1905833"/>
                  <a:gd name="connsiteY4" fmla="*/ 1881915 h 1882127"/>
                  <a:gd name="connsiteX5" fmla="*/ 0 w 1905833"/>
                  <a:gd name="connsiteY5" fmla="*/ 943195 h 1882127"/>
                  <a:gd name="connsiteX0" fmla="*/ 0 w 2051748"/>
                  <a:gd name="connsiteY0" fmla="*/ 1325307 h 1905120"/>
                  <a:gd name="connsiteX1" fmla="*/ 1177048 w 2051748"/>
                  <a:gd name="connsiteY1" fmla="*/ 16936 h 1905120"/>
                  <a:gd name="connsiteX2" fmla="*/ 2042811 w 2051748"/>
                  <a:gd name="connsiteY2" fmla="*/ 634644 h 1905120"/>
                  <a:gd name="connsiteX3" fmla="*/ 1361873 w 2051748"/>
                  <a:gd name="connsiteY3" fmla="*/ 1038342 h 1905120"/>
                  <a:gd name="connsiteX4" fmla="*/ 1177048 w 2051748"/>
                  <a:gd name="connsiteY4" fmla="*/ 1894376 h 1905120"/>
                  <a:gd name="connsiteX5" fmla="*/ 0 w 2051748"/>
                  <a:gd name="connsiteY5" fmla="*/ 1325307 h 1905120"/>
                  <a:gd name="connsiteX0" fmla="*/ 62225 w 2113973"/>
                  <a:gd name="connsiteY0" fmla="*/ 1311550 h 1884795"/>
                  <a:gd name="connsiteX1" fmla="*/ 276235 w 2113973"/>
                  <a:gd name="connsiteY1" fmla="*/ 421471 h 1884795"/>
                  <a:gd name="connsiteX2" fmla="*/ 1239273 w 2113973"/>
                  <a:gd name="connsiteY2" fmla="*/ 3179 h 1884795"/>
                  <a:gd name="connsiteX3" fmla="*/ 2105036 w 2113973"/>
                  <a:gd name="connsiteY3" fmla="*/ 620887 h 1884795"/>
                  <a:gd name="connsiteX4" fmla="*/ 1424098 w 2113973"/>
                  <a:gd name="connsiteY4" fmla="*/ 1024585 h 1884795"/>
                  <a:gd name="connsiteX5" fmla="*/ 1239273 w 2113973"/>
                  <a:gd name="connsiteY5" fmla="*/ 1880619 h 1884795"/>
                  <a:gd name="connsiteX6" fmla="*/ 62225 w 2113973"/>
                  <a:gd name="connsiteY6" fmla="*/ 1311550 h 1884795"/>
                  <a:gd name="connsiteX0" fmla="*/ 38583 w 2090331"/>
                  <a:gd name="connsiteY0" fmla="*/ 1310820 h 1883522"/>
                  <a:gd name="connsiteX1" fmla="*/ 281777 w 2090331"/>
                  <a:gd name="connsiteY1" fmla="*/ 800119 h 1883522"/>
                  <a:gd name="connsiteX2" fmla="*/ 252593 w 2090331"/>
                  <a:gd name="connsiteY2" fmla="*/ 420741 h 1883522"/>
                  <a:gd name="connsiteX3" fmla="*/ 1215631 w 2090331"/>
                  <a:gd name="connsiteY3" fmla="*/ 2449 h 1883522"/>
                  <a:gd name="connsiteX4" fmla="*/ 2081394 w 2090331"/>
                  <a:gd name="connsiteY4" fmla="*/ 620157 h 1883522"/>
                  <a:gd name="connsiteX5" fmla="*/ 1400456 w 2090331"/>
                  <a:gd name="connsiteY5" fmla="*/ 1023855 h 1883522"/>
                  <a:gd name="connsiteX6" fmla="*/ 1215631 w 2090331"/>
                  <a:gd name="connsiteY6" fmla="*/ 1879889 h 1883522"/>
                  <a:gd name="connsiteX7" fmla="*/ 38583 w 2090331"/>
                  <a:gd name="connsiteY7" fmla="*/ 1310820 h 1883522"/>
                  <a:gd name="connsiteX0" fmla="*/ 182218 w 1912953"/>
                  <a:gd name="connsiteY0" fmla="*/ 1495645 h 1893385"/>
                  <a:gd name="connsiteX1" fmla="*/ 104399 w 1912953"/>
                  <a:gd name="connsiteY1" fmla="*/ 800119 h 1893385"/>
                  <a:gd name="connsiteX2" fmla="*/ 75215 w 1912953"/>
                  <a:gd name="connsiteY2" fmla="*/ 420741 h 1893385"/>
                  <a:gd name="connsiteX3" fmla="*/ 1038253 w 1912953"/>
                  <a:gd name="connsiteY3" fmla="*/ 2449 h 1893385"/>
                  <a:gd name="connsiteX4" fmla="*/ 1904016 w 1912953"/>
                  <a:gd name="connsiteY4" fmla="*/ 620157 h 1893385"/>
                  <a:gd name="connsiteX5" fmla="*/ 1223078 w 1912953"/>
                  <a:gd name="connsiteY5" fmla="*/ 1023855 h 1893385"/>
                  <a:gd name="connsiteX6" fmla="*/ 1038253 w 1912953"/>
                  <a:gd name="connsiteY6" fmla="*/ 1879889 h 1893385"/>
                  <a:gd name="connsiteX7" fmla="*/ 182218 w 1912953"/>
                  <a:gd name="connsiteY7" fmla="*/ 1495645 h 1893385"/>
                  <a:gd name="connsiteX0" fmla="*/ 335532 w 2066267"/>
                  <a:gd name="connsiteY0" fmla="*/ 1495645 h 1892038"/>
                  <a:gd name="connsiteX1" fmla="*/ 4794 w 2066267"/>
                  <a:gd name="connsiteY1" fmla="*/ 1043311 h 1892038"/>
                  <a:gd name="connsiteX2" fmla="*/ 228529 w 2066267"/>
                  <a:gd name="connsiteY2" fmla="*/ 420741 h 1892038"/>
                  <a:gd name="connsiteX3" fmla="*/ 1191567 w 2066267"/>
                  <a:gd name="connsiteY3" fmla="*/ 2449 h 1892038"/>
                  <a:gd name="connsiteX4" fmla="*/ 2057330 w 2066267"/>
                  <a:gd name="connsiteY4" fmla="*/ 620157 h 1892038"/>
                  <a:gd name="connsiteX5" fmla="*/ 1376392 w 2066267"/>
                  <a:gd name="connsiteY5" fmla="*/ 1023855 h 1892038"/>
                  <a:gd name="connsiteX6" fmla="*/ 1191567 w 2066267"/>
                  <a:gd name="connsiteY6" fmla="*/ 1879889 h 1892038"/>
                  <a:gd name="connsiteX7" fmla="*/ 335532 w 2066267"/>
                  <a:gd name="connsiteY7" fmla="*/ 1495645 h 189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6267" h="1892038">
                    <a:moveTo>
                      <a:pt x="335532" y="1495645"/>
                    </a:moveTo>
                    <a:cubicBezTo>
                      <a:pt x="137736" y="1356215"/>
                      <a:pt x="-30874" y="1191657"/>
                      <a:pt x="4794" y="1043311"/>
                    </a:cubicBezTo>
                    <a:cubicBezTo>
                      <a:pt x="40462" y="894965"/>
                      <a:pt x="29112" y="558550"/>
                      <a:pt x="228529" y="420741"/>
                    </a:cubicBezTo>
                    <a:cubicBezTo>
                      <a:pt x="427946" y="282932"/>
                      <a:pt x="886767" y="-30787"/>
                      <a:pt x="1191567" y="2449"/>
                    </a:cubicBezTo>
                    <a:cubicBezTo>
                      <a:pt x="1496367" y="35685"/>
                      <a:pt x="1966539" y="388314"/>
                      <a:pt x="2057330" y="620157"/>
                    </a:cubicBezTo>
                    <a:cubicBezTo>
                      <a:pt x="2148121" y="852000"/>
                      <a:pt x="1520686" y="813900"/>
                      <a:pt x="1376392" y="1023855"/>
                    </a:cubicBezTo>
                    <a:cubicBezTo>
                      <a:pt x="1232098" y="1233810"/>
                      <a:pt x="1365044" y="1801257"/>
                      <a:pt x="1191567" y="1879889"/>
                    </a:cubicBezTo>
                    <a:cubicBezTo>
                      <a:pt x="1018090" y="1958521"/>
                      <a:pt x="533328" y="1635075"/>
                      <a:pt x="335532" y="1495645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66" name="Group 11">
                <a:extLst>
                  <a:ext uri="{FF2B5EF4-FFF2-40B4-BE49-F238E27FC236}">
                    <a16:creationId xmlns:a16="http://schemas.microsoft.com/office/drawing/2014/main" id="{5A04930A-1C16-334F-99CD-B256C7BC3F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371" y="2532265"/>
                <a:ext cx="1780130" cy="1282863"/>
                <a:chOff x="1973519" y="2520976"/>
                <a:chExt cx="1403440" cy="1011399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3C2FF56A-BFE9-184D-9410-5F634837056E}"/>
                    </a:ext>
                  </a:extLst>
                </p:cNvPr>
                <p:cNvSpPr/>
                <p:nvPr/>
              </p:nvSpPr>
              <p:spPr bwMode="auto">
                <a:xfrm>
                  <a:off x="2430357" y="2849011"/>
                  <a:ext cx="239123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6FBADEA4-2056-D341-AAFA-DB2EBB398796}"/>
                    </a:ext>
                  </a:extLst>
                </p:cNvPr>
                <p:cNvSpPr/>
                <p:nvPr/>
              </p:nvSpPr>
              <p:spPr bwMode="auto">
                <a:xfrm>
                  <a:off x="2767132" y="2521071"/>
                  <a:ext cx="240374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EAE7A5F3-CE9F-0C40-98BA-1350297A2ED3}"/>
                    </a:ext>
                  </a:extLst>
                </p:cNvPr>
                <p:cNvSpPr/>
                <p:nvPr/>
              </p:nvSpPr>
              <p:spPr bwMode="auto">
                <a:xfrm>
                  <a:off x="2056025" y="3144408"/>
                  <a:ext cx="240374" cy="23907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00BE5958-B2C2-B444-A10C-80D1F80BD045}"/>
                    </a:ext>
                  </a:extLst>
                </p:cNvPr>
                <p:cNvSpPr/>
                <p:nvPr/>
              </p:nvSpPr>
              <p:spPr bwMode="auto">
                <a:xfrm>
                  <a:off x="2526757" y="3292106"/>
                  <a:ext cx="240374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2EFA235E-35EF-AC4E-8FF7-99CE22C04EB4}"/>
                    </a:ext>
                  </a:extLst>
                </p:cNvPr>
                <p:cNvSpPr/>
                <p:nvPr/>
              </p:nvSpPr>
              <p:spPr bwMode="auto">
                <a:xfrm>
                  <a:off x="3136456" y="2835242"/>
                  <a:ext cx="240374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A0ADF2F9-401B-F34B-B703-290047E28722}"/>
                    </a:ext>
                  </a:extLst>
                </p:cNvPr>
                <p:cNvSpPr/>
                <p:nvPr/>
              </p:nvSpPr>
              <p:spPr bwMode="auto">
                <a:xfrm>
                  <a:off x="1973396" y="2805202"/>
                  <a:ext cx="240374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cxnSp>
              <p:nvCxnSpPr>
                <p:cNvPr id="182" name="Straight Connector 27">
                  <a:extLst>
                    <a:ext uri="{FF2B5EF4-FFF2-40B4-BE49-F238E27FC236}">
                      <a16:creationId xmlns:a16="http://schemas.microsoft.com/office/drawing/2014/main" id="{46FE720D-E833-E34C-9D1B-4B31DA1A63D1}"/>
                    </a:ext>
                  </a:extLst>
                </p:cNvPr>
                <p:cNvCxnSpPr>
                  <a:cxnSpLocks noChangeShapeType="1"/>
                  <a:stCxn id="181" idx="6"/>
                  <a:endCxn id="176" idx="2"/>
                </p:cNvCxnSpPr>
                <p:nvPr/>
              </p:nvCxnSpPr>
              <p:spPr bwMode="auto">
                <a:xfrm>
                  <a:off x="2213549" y="2924836"/>
                  <a:ext cx="216625" cy="43815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3" name="Straight Connector 28">
                  <a:extLst>
                    <a:ext uri="{FF2B5EF4-FFF2-40B4-BE49-F238E27FC236}">
                      <a16:creationId xmlns:a16="http://schemas.microsoft.com/office/drawing/2014/main" id="{AD7A87AF-93A8-1943-90D9-CDB2FC3AC692}"/>
                    </a:ext>
                  </a:extLst>
                </p:cNvPr>
                <p:cNvCxnSpPr>
                  <a:cxnSpLocks noChangeShapeType="1"/>
                  <a:stCxn id="176" idx="3"/>
                  <a:endCxn id="178" idx="7"/>
                </p:cNvCxnSpPr>
                <p:nvPr/>
              </p:nvCxnSpPr>
              <p:spPr bwMode="auto">
                <a:xfrm flipH="1">
                  <a:off x="2261355" y="3053514"/>
                  <a:ext cx="203971" cy="1253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4" name="Straight Connector 29">
                  <a:extLst>
                    <a:ext uri="{FF2B5EF4-FFF2-40B4-BE49-F238E27FC236}">
                      <a16:creationId xmlns:a16="http://schemas.microsoft.com/office/drawing/2014/main" id="{C749132C-7D5B-0E4E-958D-E207D582214B}"/>
                    </a:ext>
                  </a:extLst>
                </p:cNvPr>
                <p:cNvCxnSpPr>
                  <a:cxnSpLocks noChangeShapeType="1"/>
                  <a:stCxn id="178" idx="5"/>
                  <a:endCxn id="179" idx="2"/>
                </p:cNvCxnSpPr>
                <p:nvPr/>
              </p:nvCxnSpPr>
              <p:spPr bwMode="auto">
                <a:xfrm>
                  <a:off x="2261355" y="3348632"/>
                  <a:ext cx="265974" cy="637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5" name="Straight Connector 30">
                  <a:extLst>
                    <a:ext uri="{FF2B5EF4-FFF2-40B4-BE49-F238E27FC236}">
                      <a16:creationId xmlns:a16="http://schemas.microsoft.com/office/drawing/2014/main" id="{24940251-16D5-DD42-ABCD-D742007E19BD}"/>
                    </a:ext>
                  </a:extLst>
                </p:cNvPr>
                <p:cNvCxnSpPr>
                  <a:cxnSpLocks noChangeShapeType="1"/>
                  <a:stCxn id="176" idx="4"/>
                  <a:endCxn id="179" idx="0"/>
                </p:cNvCxnSpPr>
                <p:nvPr/>
              </p:nvCxnSpPr>
              <p:spPr bwMode="auto">
                <a:xfrm>
                  <a:off x="2550189" y="3088666"/>
                  <a:ext cx="97155" cy="2036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6" name="Straight Connector 31">
                  <a:extLst>
                    <a:ext uri="{FF2B5EF4-FFF2-40B4-BE49-F238E27FC236}">
                      <a16:creationId xmlns:a16="http://schemas.microsoft.com/office/drawing/2014/main" id="{889E98D5-FF2F-AC4B-B804-903571ED1EA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622374" y="2725854"/>
                  <a:ext cx="167459" cy="1579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7" name="Straight Connector 32">
                  <a:extLst>
                    <a:ext uri="{FF2B5EF4-FFF2-40B4-BE49-F238E27FC236}">
                      <a16:creationId xmlns:a16="http://schemas.microsoft.com/office/drawing/2014/main" id="{32967AF4-56AD-9A49-97A1-F6B85D817598}"/>
                    </a:ext>
                  </a:extLst>
                </p:cNvPr>
                <p:cNvCxnSpPr>
                  <a:cxnSpLocks noChangeShapeType="1"/>
                  <a:stCxn id="177" idx="5"/>
                  <a:endCxn id="180" idx="1"/>
                </p:cNvCxnSpPr>
                <p:nvPr/>
              </p:nvCxnSpPr>
              <p:spPr bwMode="auto">
                <a:xfrm>
                  <a:off x="2972237" y="2725854"/>
                  <a:ext cx="199844" cy="14431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D765F45A-61B8-F343-B77D-E55AB832555A}"/>
                  </a:ext>
                </a:extLst>
              </p:cNvPr>
              <p:cNvSpPr/>
              <p:nvPr/>
            </p:nvSpPr>
            <p:spPr bwMode="auto">
              <a:xfrm>
                <a:off x="1894502" y="3721525"/>
                <a:ext cx="304892" cy="303239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244A01F-8768-F54F-AF1F-FC35AE3C8BA9}"/>
                  </a:ext>
                </a:extLst>
              </p:cNvPr>
              <p:cNvSpPr/>
              <p:nvPr/>
            </p:nvSpPr>
            <p:spPr bwMode="auto">
              <a:xfrm>
                <a:off x="1872271" y="2014815"/>
                <a:ext cx="304892" cy="30482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169" name="Straight Connector 14">
                <a:extLst>
                  <a:ext uri="{FF2B5EF4-FFF2-40B4-BE49-F238E27FC236}">
                    <a16:creationId xmlns:a16="http://schemas.microsoft.com/office/drawing/2014/main" id="{8704D326-F467-814E-8E49-114401CB4531}"/>
                  </a:ext>
                </a:extLst>
              </p:cNvPr>
              <p:cNvCxnSpPr>
                <a:cxnSpLocks noChangeShapeType="1"/>
                <a:stCxn id="167" idx="0"/>
                <a:endCxn id="180" idx="4"/>
              </p:cNvCxnSpPr>
              <p:nvPr/>
            </p:nvCxnSpPr>
            <p:spPr bwMode="auto">
              <a:xfrm flipH="1" flipV="1">
                <a:off x="2028273" y="3235045"/>
                <a:ext cx="18812" cy="4858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0" name="Straight Connector 15">
                <a:extLst>
                  <a:ext uri="{FF2B5EF4-FFF2-40B4-BE49-F238E27FC236}">
                    <a16:creationId xmlns:a16="http://schemas.microsoft.com/office/drawing/2014/main" id="{7E2715BA-D375-3E45-8F9C-68B7231F2AA9}"/>
                  </a:ext>
                </a:extLst>
              </p:cNvPr>
              <p:cNvCxnSpPr>
                <a:cxnSpLocks noChangeShapeType="1"/>
                <a:stCxn id="167" idx="1"/>
                <a:endCxn id="177" idx="4"/>
              </p:cNvCxnSpPr>
              <p:nvPr/>
            </p:nvCxnSpPr>
            <p:spPr bwMode="auto">
              <a:xfrm flipH="1" flipV="1">
                <a:off x="1559509" y="2836720"/>
                <a:ext cx="379935" cy="9287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1" name="Straight Connector 16">
                <a:extLst>
                  <a:ext uri="{FF2B5EF4-FFF2-40B4-BE49-F238E27FC236}">
                    <a16:creationId xmlns:a16="http://schemas.microsoft.com/office/drawing/2014/main" id="{06EC906F-9863-2D46-9B33-3F6847B83B6E}"/>
                  </a:ext>
                </a:extLst>
              </p:cNvPr>
              <p:cNvCxnSpPr>
                <a:cxnSpLocks noChangeShapeType="1"/>
                <a:stCxn id="167" idx="1"/>
                <a:endCxn id="176" idx="5"/>
              </p:cNvCxnSpPr>
              <p:nvPr/>
            </p:nvCxnSpPr>
            <p:spPr bwMode="auto">
              <a:xfrm flipH="1" flipV="1">
                <a:off x="1239463" y="3207739"/>
                <a:ext cx="699980" cy="5577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2" name="Straight Connector 17">
                <a:extLst>
                  <a:ext uri="{FF2B5EF4-FFF2-40B4-BE49-F238E27FC236}">
                    <a16:creationId xmlns:a16="http://schemas.microsoft.com/office/drawing/2014/main" id="{99DB7242-7DD4-6440-A7FC-D158EB055BCD}"/>
                  </a:ext>
                </a:extLst>
              </p:cNvPr>
              <p:cNvCxnSpPr>
                <a:cxnSpLocks noChangeShapeType="1"/>
                <a:stCxn id="167" idx="2"/>
                <a:endCxn id="179" idx="6"/>
              </p:cNvCxnSpPr>
              <p:nvPr/>
            </p:nvCxnSpPr>
            <p:spPr bwMode="auto">
              <a:xfrm flipH="1" flipV="1">
                <a:off x="1407281" y="3662901"/>
                <a:ext cx="487576" cy="2102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3" name="Straight Connector 18">
                <a:extLst>
                  <a:ext uri="{FF2B5EF4-FFF2-40B4-BE49-F238E27FC236}">
                    <a16:creationId xmlns:a16="http://schemas.microsoft.com/office/drawing/2014/main" id="{9DA35BCB-21D2-594E-8541-F5ABB646E68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651069" y="2274491"/>
                <a:ext cx="249714" cy="30236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" name="Straight Connector 19">
                <a:extLst>
                  <a:ext uri="{FF2B5EF4-FFF2-40B4-BE49-F238E27FC236}">
                    <a16:creationId xmlns:a16="http://schemas.microsoft.com/office/drawing/2014/main" id="{E803884A-0565-E84C-8EF3-4C0C5CF1C93A}"/>
                  </a:ext>
                </a:extLst>
              </p:cNvPr>
              <p:cNvCxnSpPr>
                <a:cxnSpLocks noChangeShapeType="1"/>
                <a:stCxn id="168" idx="4"/>
                <a:endCxn id="180" idx="0"/>
              </p:cNvCxnSpPr>
              <p:nvPr/>
            </p:nvCxnSpPr>
            <p:spPr bwMode="auto">
              <a:xfrm>
                <a:off x="2024507" y="2319077"/>
                <a:ext cx="3767" cy="6115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5" name="Straight Connector 20">
                <a:extLst>
                  <a:ext uri="{FF2B5EF4-FFF2-40B4-BE49-F238E27FC236}">
                    <a16:creationId xmlns:a16="http://schemas.microsoft.com/office/drawing/2014/main" id="{C670D3FD-742B-F244-86FD-A7086412F21B}"/>
                  </a:ext>
                </a:extLst>
              </p:cNvPr>
              <p:cNvCxnSpPr>
                <a:cxnSpLocks noChangeShapeType="1"/>
                <a:stCxn id="177" idx="2"/>
                <a:endCxn id="181" idx="7"/>
              </p:cNvCxnSpPr>
              <p:nvPr/>
            </p:nvCxnSpPr>
            <p:spPr bwMode="auto">
              <a:xfrm flipH="1">
                <a:off x="660240" y="2684493"/>
                <a:ext cx="747041" cy="2523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88" name="Group 1">
              <a:extLst>
                <a:ext uri="{FF2B5EF4-FFF2-40B4-BE49-F238E27FC236}">
                  <a16:creationId xmlns:a16="http://schemas.microsoft.com/office/drawing/2014/main" id="{77A1BF83-8162-9046-9AA8-A14C7F97869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119188" y="2132013"/>
              <a:ext cx="1519237" cy="263525"/>
              <a:chOff x="3327006" y="4463473"/>
              <a:chExt cx="1892485" cy="261439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78258230-038A-5340-B455-FB63EDAFA1FA}"/>
                  </a:ext>
                </a:extLst>
              </p:cNvPr>
              <p:cNvSpPr/>
              <p:nvPr/>
            </p:nvSpPr>
            <p:spPr bwMode="auto">
              <a:xfrm rot="10800000" flipH="1">
                <a:off x="3327006" y="4463473"/>
                <a:ext cx="314425" cy="2614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82617109-FA87-F14D-BD06-EBE524B24272}"/>
                  </a:ext>
                </a:extLst>
              </p:cNvPr>
              <p:cNvSpPr/>
              <p:nvPr/>
            </p:nvSpPr>
            <p:spPr bwMode="auto">
              <a:xfrm rot="10800000" flipH="1">
                <a:off x="3643409" y="4463473"/>
                <a:ext cx="314425" cy="2614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91" name="Rectangle 35">
                <a:extLst>
                  <a:ext uri="{FF2B5EF4-FFF2-40B4-BE49-F238E27FC236}">
                    <a16:creationId xmlns:a16="http://schemas.microsoft.com/office/drawing/2014/main" id="{A74E5C81-3BD2-EE4A-96F7-A78E97CD5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</a:pPr>
                <a:endParaRPr lang="en-US" alt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B113AD60-DF73-4D4B-B993-5DB032216E69}"/>
                  </a:ext>
                </a:extLst>
              </p:cNvPr>
              <p:cNvSpPr/>
              <p:nvPr/>
            </p:nvSpPr>
            <p:spPr bwMode="auto">
              <a:xfrm rot="10800000" flipH="1">
                <a:off x="4276215" y="4463473"/>
                <a:ext cx="314425" cy="26143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181A6975-B630-FA48-948A-91DB57128FD2}"/>
                  </a:ext>
                </a:extLst>
              </p:cNvPr>
              <p:cNvSpPr/>
              <p:nvPr/>
            </p:nvSpPr>
            <p:spPr bwMode="auto">
              <a:xfrm rot="10800000" flipH="1">
                <a:off x="4590640" y="4463473"/>
                <a:ext cx="314426" cy="2614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6E2BB3F-64CE-6F4A-969E-1CE991AAD88E}"/>
                  </a:ext>
                </a:extLst>
              </p:cNvPr>
              <p:cNvSpPr/>
              <p:nvPr/>
            </p:nvSpPr>
            <p:spPr bwMode="auto">
              <a:xfrm rot="10800000" flipH="1">
                <a:off x="4905066" y="4463473"/>
                <a:ext cx="314425" cy="26143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</p:grpSp>
        <p:cxnSp>
          <p:nvCxnSpPr>
            <p:cNvPr id="195" name="Straight Connector 40">
              <a:extLst>
                <a:ext uri="{FF2B5EF4-FFF2-40B4-BE49-F238E27FC236}">
                  <a16:creationId xmlns:a16="http://schemas.microsoft.com/office/drawing/2014/main" id="{533E6A5F-2677-A64B-A816-60597B95C312}"/>
                </a:ext>
              </a:extLst>
            </p:cNvPr>
            <p:cNvCxnSpPr>
              <a:cxnSpLocks noChangeShapeType="1"/>
              <a:endCxn id="181" idx="1"/>
            </p:cNvCxnSpPr>
            <p:nvPr/>
          </p:nvCxnSpPr>
          <p:spPr bwMode="auto">
            <a:xfrm>
              <a:off x="439738" y="2684463"/>
              <a:ext cx="666750" cy="6715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Straight Connector 44">
              <a:extLst>
                <a:ext uri="{FF2B5EF4-FFF2-40B4-BE49-F238E27FC236}">
                  <a16:creationId xmlns:a16="http://schemas.microsoft.com/office/drawing/2014/main" id="{7FF59410-B2F6-D145-97B3-1541C62E460B}"/>
                </a:ext>
              </a:extLst>
            </p:cNvPr>
            <p:cNvCxnSpPr>
              <a:cxnSpLocks noChangeShapeType="1"/>
              <a:endCxn id="181" idx="1"/>
            </p:cNvCxnSpPr>
            <p:nvPr/>
          </p:nvCxnSpPr>
          <p:spPr bwMode="auto">
            <a:xfrm flipV="1">
              <a:off x="439738" y="3355975"/>
              <a:ext cx="66675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Straight Connector 47">
              <a:extLst>
                <a:ext uri="{FF2B5EF4-FFF2-40B4-BE49-F238E27FC236}">
                  <a16:creationId xmlns:a16="http://schemas.microsoft.com/office/drawing/2014/main" id="{CA715FBA-0381-3642-AB49-013DE42B8DF2}"/>
                </a:ext>
              </a:extLst>
            </p:cNvPr>
            <p:cNvCxnSpPr>
              <a:cxnSpLocks noChangeShapeType="1"/>
              <a:stCxn id="178" idx="3"/>
            </p:cNvCxnSpPr>
            <p:nvPr/>
          </p:nvCxnSpPr>
          <p:spPr bwMode="auto">
            <a:xfrm flipH="1">
              <a:off x="752475" y="4000500"/>
              <a:ext cx="458788" cy="5953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" name="Straight Connector 50">
              <a:extLst>
                <a:ext uri="{FF2B5EF4-FFF2-40B4-BE49-F238E27FC236}">
                  <a16:creationId xmlns:a16="http://schemas.microsoft.com/office/drawing/2014/main" id="{6AB2E457-4767-6244-A8A9-2C5B95C8E693}"/>
                </a:ext>
              </a:extLst>
            </p:cNvPr>
            <p:cNvCxnSpPr>
              <a:cxnSpLocks noChangeShapeType="1"/>
              <a:endCxn id="180" idx="5"/>
            </p:cNvCxnSpPr>
            <p:nvPr/>
          </p:nvCxnSpPr>
          <p:spPr bwMode="auto">
            <a:xfrm flipH="1" flipV="1">
              <a:off x="2796984" y="3609788"/>
              <a:ext cx="790753" cy="9860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" name="Straight Connector 53">
              <a:extLst>
                <a:ext uri="{FF2B5EF4-FFF2-40B4-BE49-F238E27FC236}">
                  <a16:creationId xmlns:a16="http://schemas.microsoft.com/office/drawing/2014/main" id="{8CCEE900-F162-0348-BBA9-A507FC3F4FEC}"/>
                </a:ext>
              </a:extLst>
            </p:cNvPr>
            <p:cNvCxnSpPr>
              <a:cxnSpLocks noChangeShapeType="1"/>
              <a:endCxn id="180" idx="5"/>
            </p:cNvCxnSpPr>
            <p:nvPr/>
          </p:nvCxnSpPr>
          <p:spPr bwMode="auto">
            <a:xfrm flipH="1" flipV="1">
              <a:off x="2796984" y="3609788"/>
              <a:ext cx="1080378" cy="1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Straight Connector 56">
              <a:extLst>
                <a:ext uri="{FF2B5EF4-FFF2-40B4-BE49-F238E27FC236}">
                  <a16:creationId xmlns:a16="http://schemas.microsoft.com/office/drawing/2014/main" id="{3608F6FB-7244-DE46-839F-0F40372A99F1}"/>
                </a:ext>
              </a:extLst>
            </p:cNvPr>
            <p:cNvCxnSpPr>
              <a:cxnSpLocks noChangeShapeType="1"/>
              <a:endCxn id="180" idx="5"/>
            </p:cNvCxnSpPr>
            <p:nvPr/>
          </p:nvCxnSpPr>
          <p:spPr bwMode="auto">
            <a:xfrm flipH="1" flipV="1">
              <a:off x="2796984" y="3609788"/>
              <a:ext cx="1080378" cy="4351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771B714-5366-B442-8F28-F305941F539A}"/>
              </a:ext>
            </a:extLst>
          </p:cNvPr>
          <p:cNvGrpSpPr/>
          <p:nvPr/>
        </p:nvGrpSpPr>
        <p:grpSpPr>
          <a:xfrm>
            <a:off x="12753421" y="3460137"/>
            <a:ext cx="3973612" cy="3626463"/>
            <a:chOff x="5264150" y="2066925"/>
            <a:chExt cx="2955925" cy="2955925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F1CD2C13-85C8-274F-B8E5-D4DABB837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8038" y="2678113"/>
              <a:ext cx="1743075" cy="1743075"/>
            </a:xfrm>
            <a:prstGeom prst="ellipse">
              <a:avLst/>
            </a:prstGeom>
            <a:solidFill>
              <a:srgbClr val="C6D9F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</a:pPr>
              <a:r>
                <a:rPr lang="en-US" altLang="en-US" sz="2800" dirty="0"/>
                <a:t>Internal</a:t>
              </a: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DADDC350-75C6-3548-90B3-79A4210A83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4150" y="2066925"/>
              <a:ext cx="2955925" cy="2955925"/>
              <a:chOff x="5264729" y="2066636"/>
              <a:chExt cx="2955636" cy="2955636"/>
            </a:xfrm>
          </p:grpSpPr>
          <p:sp>
            <p:nvSpPr>
              <p:cNvPr id="212" name="Donut 211">
                <a:extLst>
                  <a:ext uri="{FF2B5EF4-FFF2-40B4-BE49-F238E27FC236}">
                    <a16:creationId xmlns:a16="http://schemas.microsoft.com/office/drawing/2014/main" id="{B6216D23-70F4-E543-A578-BDE1E8D9130A}"/>
                  </a:ext>
                </a:extLst>
              </p:cNvPr>
              <p:cNvSpPr/>
              <p:nvPr/>
            </p:nvSpPr>
            <p:spPr bwMode="auto">
              <a:xfrm>
                <a:off x="5264729" y="2066636"/>
                <a:ext cx="2955636" cy="2955636"/>
              </a:xfrm>
              <a:prstGeom prst="donut">
                <a:avLst>
                  <a:gd name="adj" fmla="val 12817"/>
                </a:avLst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accent1"/>
                  </a:buClr>
                  <a:buSzPct val="65000"/>
                  <a:defRPr/>
                </a:pPr>
                <a:endParaRPr lang="en-US" dirty="0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3" name="TextBox 9">
                <a:extLst>
                  <a:ext uri="{FF2B5EF4-FFF2-40B4-BE49-F238E27FC236}">
                    <a16:creationId xmlns:a16="http://schemas.microsoft.com/office/drawing/2014/main" id="{CE86A575-3910-2E48-87C2-657AB55B96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50085" y="4618305"/>
                <a:ext cx="103146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External</a:t>
                </a:r>
              </a:p>
            </p:txBody>
          </p: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758AB4E-3EFF-DD4B-B550-1DC0A44776EC}"/>
              </a:ext>
            </a:extLst>
          </p:cNvPr>
          <p:cNvGrpSpPr/>
          <p:nvPr/>
        </p:nvGrpSpPr>
        <p:grpSpPr>
          <a:xfrm>
            <a:off x="6079331" y="3052348"/>
            <a:ext cx="5798756" cy="3036316"/>
            <a:chOff x="4664075" y="1619250"/>
            <a:chExt cx="4252913" cy="2179638"/>
          </a:xfrm>
        </p:grpSpPr>
        <p:pic>
          <p:nvPicPr>
            <p:cNvPr id="216" name="Picture 67">
              <a:extLst>
                <a:ext uri="{FF2B5EF4-FFF2-40B4-BE49-F238E27FC236}">
                  <a16:creationId xmlns:a16="http://schemas.microsoft.com/office/drawing/2014/main" id="{9058AE98-3749-364A-8E7D-05C30752D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075" y="1624013"/>
              <a:ext cx="4135438" cy="202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Picture 6">
              <a:extLst>
                <a:ext uri="{FF2B5EF4-FFF2-40B4-BE49-F238E27FC236}">
                  <a16:creationId xmlns:a16="http://schemas.microsoft.com/office/drawing/2014/main" id="{048651EC-AFAD-D54F-9D72-7FE4353C4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713" y="1619250"/>
              <a:ext cx="2073275" cy="2179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8" name="TextBox 8">
            <a:extLst>
              <a:ext uri="{FF2B5EF4-FFF2-40B4-BE49-F238E27FC236}">
                <a16:creationId xmlns:a16="http://schemas.microsoft.com/office/drawing/2014/main" id="{45620D54-EC10-264F-9231-6580CDA33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2421" y="2895600"/>
            <a:ext cx="1117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rgbClr val="00B050"/>
                </a:solidFill>
                <a:latin typeface="+mn-lt"/>
              </a:rPr>
              <a:t>high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2FF6933-C617-0146-83B8-86D32161076B}"/>
              </a:ext>
            </a:extLst>
          </p:cNvPr>
          <p:cNvGrpSpPr/>
          <p:nvPr/>
        </p:nvGrpSpPr>
        <p:grpSpPr>
          <a:xfrm>
            <a:off x="6079331" y="6088664"/>
            <a:ext cx="6399261" cy="3036316"/>
            <a:chOff x="4767262" y="3714750"/>
            <a:chExt cx="4243388" cy="2049463"/>
          </a:xfrm>
        </p:grpSpPr>
        <p:pic>
          <p:nvPicPr>
            <p:cNvPr id="220" name="Picture 69">
              <a:extLst>
                <a:ext uri="{FF2B5EF4-FFF2-40B4-BE49-F238E27FC236}">
                  <a16:creationId xmlns:a16="http://schemas.microsoft.com/office/drawing/2014/main" id="{154BC542-9269-1740-8487-921B34DB6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262" y="3784599"/>
              <a:ext cx="1972949" cy="1979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1" name="Picture 68">
              <a:extLst>
                <a:ext uri="{FF2B5EF4-FFF2-40B4-BE49-F238E27FC236}">
                  <a16:creationId xmlns:a16="http://schemas.microsoft.com/office/drawing/2014/main" id="{88EDCE15-8F96-164B-8400-9A081482A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8650" y="3714750"/>
              <a:ext cx="2032000" cy="197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2" name="TextBox 9">
            <a:extLst>
              <a:ext uri="{FF2B5EF4-FFF2-40B4-BE49-F238E27FC236}">
                <a16:creationId xmlns:a16="http://schemas.microsoft.com/office/drawing/2014/main" id="{7CFAA4EA-655B-384A-9696-6D9A1AA49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7534" y="8455337"/>
            <a:ext cx="10507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n-US" sz="3600" dirty="0">
                <a:solidFill>
                  <a:srgbClr val="00B050"/>
                </a:solidFill>
                <a:latin typeface="+mn-lt"/>
              </a:rPr>
              <a:t>low</a:t>
            </a:r>
          </a:p>
        </p:txBody>
      </p:sp>
      <p:sp>
        <p:nvSpPr>
          <p:cNvPr id="56" name="Rectangle 1">
            <a:extLst>
              <a:ext uri="{FF2B5EF4-FFF2-40B4-BE49-F238E27FC236}">
                <a16:creationId xmlns:a16="http://schemas.microsoft.com/office/drawing/2014/main" id="{829244BF-1093-DB47-A028-74ED2A6D298C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259E60C-509E-E447-807E-3A49BDC24A8E}"/>
              </a:ext>
            </a:extLst>
          </p:cNvPr>
          <p:cNvGrpSpPr/>
          <p:nvPr/>
        </p:nvGrpSpPr>
        <p:grpSpPr>
          <a:xfrm>
            <a:off x="2394181" y="6926294"/>
            <a:ext cx="1619096" cy="323936"/>
            <a:chOff x="12665894" y="4258253"/>
            <a:chExt cx="1619096" cy="32393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AECD11-E112-454B-81BB-58B6F2A22F8B}"/>
                </a:ext>
              </a:extLst>
            </p:cNvPr>
            <p:cNvSpPr/>
            <p:nvPr/>
          </p:nvSpPr>
          <p:spPr bwMode="auto">
            <a:xfrm rot="10800000">
              <a:off x="13732798" y="4258253"/>
              <a:ext cx="276096" cy="3127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ADA93DD-E900-C74D-81E6-50EA9AFF2D98}"/>
                </a:ext>
              </a:extLst>
            </p:cNvPr>
            <p:cNvSpPr/>
            <p:nvPr/>
          </p:nvSpPr>
          <p:spPr bwMode="auto">
            <a:xfrm rot="10800000">
              <a:off x="13199398" y="4258253"/>
              <a:ext cx="276096" cy="312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AFD8841-E00D-3A4E-8C42-77391D61D3A8}"/>
                </a:ext>
              </a:extLst>
            </p:cNvPr>
            <p:cNvSpPr/>
            <p:nvPr/>
          </p:nvSpPr>
          <p:spPr bwMode="auto">
            <a:xfrm rot="10800000">
              <a:off x="13475494" y="4258253"/>
              <a:ext cx="276096" cy="3127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965F479-5EEB-6A4E-8246-19AAC9A9D349}"/>
                </a:ext>
              </a:extLst>
            </p:cNvPr>
            <p:cNvSpPr/>
            <p:nvPr/>
          </p:nvSpPr>
          <p:spPr bwMode="auto">
            <a:xfrm rot="10800000">
              <a:off x="14008894" y="4258253"/>
              <a:ext cx="276096" cy="3127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" name="Rectangle 35">
              <a:extLst>
                <a:ext uri="{FF2B5EF4-FFF2-40B4-BE49-F238E27FC236}">
                  <a16:creationId xmlns:a16="http://schemas.microsoft.com/office/drawing/2014/main" id="{21E13AE2-7A28-194F-A4C2-F14AC7902E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65894" y="4258253"/>
              <a:ext cx="276200" cy="3127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alt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08EE73C-B385-0844-98EC-EE56C089D4DC}"/>
                </a:ext>
              </a:extLst>
            </p:cNvPr>
            <p:cNvSpPr/>
            <p:nvPr/>
          </p:nvSpPr>
          <p:spPr bwMode="auto">
            <a:xfrm rot="10800000">
              <a:off x="12942094" y="4269404"/>
              <a:ext cx="276096" cy="3127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89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356D1912-BC44-774C-AA99-D8787269F229}"/>
              </a:ext>
            </a:extLst>
          </p:cNvPr>
          <p:cNvSpPr/>
          <p:nvPr/>
        </p:nvSpPr>
        <p:spPr bwMode="auto">
          <a:xfrm>
            <a:off x="897731" y="2543479"/>
            <a:ext cx="11580737" cy="5076521"/>
          </a:xfrm>
          <a:prstGeom prst="rect">
            <a:avLst/>
          </a:prstGeom>
          <a:solidFill>
            <a:srgbClr val="A90000"/>
          </a:solidFill>
          <a:ln w="25400" cap="flat" cmpd="sng" algn="ctr">
            <a:solidFill>
              <a:srgbClr val="C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8E35956F-5E1C-0A42-9E01-E6B0CA5452C0}"/>
              </a:ext>
            </a:extLst>
          </p:cNvPr>
          <p:cNvSpPr/>
          <p:nvPr/>
        </p:nvSpPr>
        <p:spPr bwMode="auto">
          <a:xfrm>
            <a:off x="1052500" y="2698852"/>
            <a:ext cx="11275941" cy="4757644"/>
          </a:xfrm>
          <a:prstGeom prst="roundRect">
            <a:avLst>
              <a:gd name="adj" fmla="val 3891"/>
            </a:avLst>
          </a:prstGeom>
          <a:solidFill>
            <a:schemeClr val="bg1"/>
          </a:solidFill>
          <a:ln w="25400" cap="flat" cmpd="sng" algn="ctr">
            <a:solidFill>
              <a:srgbClr val="C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/>
              <a:t>Anomalous groups (collective): AMEN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C2F4C0-1F7E-3240-96A8-18CB12DA4A69}"/>
              </a:ext>
            </a:extLst>
          </p:cNvPr>
          <p:cNvSpPr txBox="1">
            <a:spLocks/>
          </p:cNvSpPr>
          <p:nvPr/>
        </p:nvSpPr>
        <p:spPr>
          <a:xfrm>
            <a:off x="516730" y="1524000"/>
            <a:ext cx="16385370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sz="4800" kern="0" dirty="0"/>
              <a:t>Problem Setting:</a:t>
            </a:r>
          </a:p>
          <a:p>
            <a:pPr lvl="2"/>
            <a:r>
              <a:rPr lang="en-US" sz="4000" kern="0" dirty="0"/>
              <a:t>Given a </a:t>
            </a:r>
            <a:r>
              <a:rPr lang="en-US" sz="4000" kern="0" dirty="0">
                <a:solidFill>
                  <a:srgbClr val="0070C0"/>
                </a:solidFill>
              </a:rPr>
              <a:t>subgraph</a:t>
            </a:r>
            <a:r>
              <a:rPr lang="en-US" sz="4000" kern="0" dirty="0"/>
              <a:t> in a node-attributed graph</a:t>
            </a:r>
          </a:p>
          <a:p>
            <a:pPr lvl="2">
              <a:spcBef>
                <a:spcPts val="2400"/>
              </a:spcBef>
            </a:pPr>
            <a:r>
              <a:rPr lang="en-US" sz="4000" kern="0" dirty="0"/>
              <a:t>Identify (subgraph) “</a:t>
            </a:r>
            <a:r>
              <a:rPr lang="en-US" sz="4000" b="1" kern="0" dirty="0">
                <a:latin typeface="Gill Sans" panose="020B0502020104020203" pitchFamily="34" charset="-79"/>
                <a:cs typeface="Gill Sans" panose="020B0502020104020203" pitchFamily="34" charset="-79"/>
              </a:rPr>
              <a:t>focus</a:t>
            </a:r>
            <a:r>
              <a:rPr lang="en-US" sz="4000" kern="0" dirty="0"/>
              <a:t>” such that</a:t>
            </a:r>
          </a:p>
          <a:p>
            <a:pPr lvl="3">
              <a:spcBef>
                <a:spcPts val="600"/>
              </a:spcBef>
            </a:pPr>
            <a:r>
              <a:rPr lang="en-US" sz="4000" kern="0" dirty="0">
                <a:solidFill>
                  <a:srgbClr val="0070C0"/>
                </a:solidFill>
              </a:rPr>
              <a:t>Internal</a:t>
            </a:r>
            <a:r>
              <a:rPr lang="en-US" sz="4000" kern="0" dirty="0"/>
              <a:t> nodes are </a:t>
            </a:r>
            <a:br>
              <a:rPr lang="en-US" sz="4000" kern="0" dirty="0"/>
            </a:br>
            <a:r>
              <a:rPr lang="en-US" sz="4000" kern="0" dirty="0"/>
              <a:t>	</a:t>
            </a:r>
            <a:r>
              <a:rPr lang="en-US" sz="4000" kern="0" dirty="0">
                <a:solidFill>
                  <a:srgbClr val="0070C0"/>
                </a:solidFill>
              </a:rPr>
              <a:t>structurally dense </a:t>
            </a:r>
            <a:r>
              <a:rPr lang="en-US" sz="4000" kern="0" dirty="0"/>
              <a:t>&amp; coherent in </a:t>
            </a:r>
            <a:r>
              <a:rPr lang="en-US" b="1" kern="0" dirty="0">
                <a:latin typeface="Gill Sans" panose="020B0502020104020203" pitchFamily="34" charset="-79"/>
                <a:cs typeface="Gill Sans" panose="020B0502020104020203" pitchFamily="34" charset="-79"/>
              </a:rPr>
              <a:t>focus</a:t>
            </a:r>
            <a:endParaRPr lang="en-US" sz="4000" b="1" kern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3">
              <a:spcBef>
                <a:spcPts val="600"/>
              </a:spcBef>
            </a:pPr>
            <a:r>
              <a:rPr 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</a:t>
            </a:r>
            <a:r>
              <a:rPr lang="en-US" sz="4000" kern="0" dirty="0"/>
              <a:t> nodes are </a:t>
            </a:r>
            <a:r>
              <a:rPr 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structurally sparse </a:t>
            </a:r>
            <a:br>
              <a:rPr 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or not-surprising, </a:t>
            </a:r>
            <a:r>
              <a:rPr lang="en-US" sz="4000" kern="0" dirty="0"/>
              <a:t>or different in </a:t>
            </a:r>
            <a:r>
              <a:rPr lang="en-US" b="1" kern="0" dirty="0">
                <a:latin typeface="Gill Sans" panose="020B0502020104020203" pitchFamily="34" charset="-79"/>
                <a:cs typeface="Gill Sans" panose="020B0502020104020203" pitchFamily="34" charset="-79"/>
              </a:rPr>
              <a:t>focus</a:t>
            </a:r>
            <a:br>
              <a:rPr lang="en-US" sz="4000" kern="0" dirty="0"/>
            </a:br>
            <a:endParaRPr lang="en-US" sz="4000" kern="0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A95335A6-9A5C-8E4B-A355-60BC0C508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80" y="8199863"/>
            <a:ext cx="134707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2400" dirty="0">
                <a:latin typeface="Baskerville" panose="02020502070401020303" pitchFamily="18" charset="0"/>
              </a:rPr>
              <a:t>Scalable Anomaly Ranking of Attributed Neighborhoods. [</a:t>
            </a:r>
            <a:r>
              <a:rPr lang="en-US" altLang="en-US" sz="2400" dirty="0" err="1">
                <a:latin typeface="Baskerville" panose="02020502070401020303" pitchFamily="18" charset="0"/>
              </a:rPr>
              <a:t>Perozzi</a:t>
            </a:r>
            <a:r>
              <a:rPr lang="en-US" altLang="en-US" sz="2400" dirty="0">
                <a:latin typeface="Baskerville" panose="02020502070401020303" pitchFamily="18" charset="0"/>
              </a:rPr>
              <a:t> &amp; Akoglu] SIAM SDM, 2016.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6F7752-65BB-FD48-99C6-6D3EA7459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9485" y="2581835"/>
            <a:ext cx="1775106" cy="1720928"/>
          </a:xfrm>
          <a:prstGeom prst="ellipse">
            <a:avLst/>
          </a:prstGeom>
          <a:solidFill>
            <a:srgbClr val="C6D9F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65000"/>
            </a:pPr>
            <a:r>
              <a:rPr lang="en-US" altLang="en-US" sz="2400"/>
              <a:t>Internal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CD7BD9-79F4-B443-884E-A1EA19694134}"/>
              </a:ext>
            </a:extLst>
          </p:cNvPr>
          <p:cNvGrpSpPr>
            <a:grpSpLocks/>
          </p:cNvGrpSpPr>
          <p:nvPr/>
        </p:nvGrpSpPr>
        <p:grpSpPr bwMode="auto">
          <a:xfrm>
            <a:off x="12784931" y="1447799"/>
            <a:ext cx="4114800" cy="4191001"/>
            <a:chOff x="4686218" y="1529250"/>
            <a:chExt cx="4040156" cy="4244522"/>
          </a:xfrm>
        </p:grpSpPr>
        <p:sp>
          <p:nvSpPr>
            <p:cNvPr id="10" name="Donut 9">
              <a:extLst>
                <a:ext uri="{FF2B5EF4-FFF2-40B4-BE49-F238E27FC236}">
                  <a16:creationId xmlns:a16="http://schemas.microsoft.com/office/drawing/2014/main" id="{31DCE367-88D8-194C-BD18-D338AFEA4157}"/>
                </a:ext>
              </a:extLst>
            </p:cNvPr>
            <p:cNvSpPr/>
            <p:nvPr/>
          </p:nvSpPr>
          <p:spPr bwMode="auto">
            <a:xfrm>
              <a:off x="4686218" y="1529250"/>
              <a:ext cx="4040156" cy="4244522"/>
            </a:xfrm>
            <a:prstGeom prst="donut">
              <a:avLst>
                <a:gd name="adj" fmla="val 12817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accent1"/>
                </a:buClr>
                <a:buSzPct val="65000"/>
                <a:defRPr/>
              </a:pPr>
              <a:endParaRPr lang="en-US" dirty="0">
                <a:solidFill>
                  <a:schemeClr val="bg1">
                    <a:lumMod val="50000"/>
                  </a:schemeClr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3AF73C55-CC65-AE4B-B8FA-73EC99645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6020" y="5249664"/>
              <a:ext cx="10314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dirty="0"/>
                <a:t>External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E5EEA6-225D-8D4C-8966-729279C1FC5E}"/>
              </a:ext>
            </a:extLst>
          </p:cNvPr>
          <p:cNvGrpSpPr>
            <a:grpSpLocks/>
          </p:cNvGrpSpPr>
          <p:nvPr/>
        </p:nvGrpSpPr>
        <p:grpSpPr bwMode="auto">
          <a:xfrm>
            <a:off x="12864882" y="1912281"/>
            <a:ext cx="3846328" cy="2749096"/>
            <a:chOff x="1820591" y="2263879"/>
            <a:chExt cx="3454982" cy="2547938"/>
          </a:xfrm>
        </p:grpSpPr>
        <p:grpSp>
          <p:nvGrpSpPr>
            <p:cNvPr id="16" name="Group 9">
              <a:extLst>
                <a:ext uri="{FF2B5EF4-FFF2-40B4-BE49-F238E27FC236}">
                  <a16:creationId xmlns:a16="http://schemas.microsoft.com/office/drawing/2014/main" id="{66DA54DF-8BB8-F34A-AA6D-B99673CB2D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4849" y="2263879"/>
              <a:ext cx="2616841" cy="2547938"/>
              <a:chOff x="152098" y="1664846"/>
              <a:chExt cx="2617629" cy="2548159"/>
            </a:xfrm>
          </p:grpSpPr>
          <p:sp>
            <p:nvSpPr>
              <p:cNvPr id="79" name="Oval 6">
                <a:extLst>
                  <a:ext uri="{FF2B5EF4-FFF2-40B4-BE49-F238E27FC236}">
                    <a16:creationId xmlns:a16="http://schemas.microsoft.com/office/drawing/2014/main" id="{76357415-44E1-2E4A-88D4-49AF37370DBD}"/>
                  </a:ext>
                </a:extLst>
              </p:cNvPr>
              <p:cNvSpPr/>
              <p:nvPr/>
            </p:nvSpPr>
            <p:spPr bwMode="auto">
              <a:xfrm rot="12732819">
                <a:off x="152098" y="1664846"/>
                <a:ext cx="2617629" cy="2548159"/>
              </a:xfrm>
              <a:custGeom>
                <a:avLst/>
                <a:gdLst>
                  <a:gd name="connsiteX0" fmla="*/ 0 w 2062265"/>
                  <a:gd name="connsiteY0" fmla="*/ 938720 h 1877439"/>
                  <a:gd name="connsiteX1" fmla="*/ 1031133 w 2062265"/>
                  <a:gd name="connsiteY1" fmla="*/ 0 h 1877439"/>
                  <a:gd name="connsiteX2" fmla="*/ 2062266 w 2062265"/>
                  <a:gd name="connsiteY2" fmla="*/ 938720 h 1877439"/>
                  <a:gd name="connsiteX3" fmla="*/ 1031133 w 2062265"/>
                  <a:gd name="connsiteY3" fmla="*/ 1877440 h 1877439"/>
                  <a:gd name="connsiteX4" fmla="*/ 0 w 2062265"/>
                  <a:gd name="connsiteY4" fmla="*/ 938720 h 1877439"/>
                  <a:gd name="connsiteX0" fmla="*/ 0 w 1896896"/>
                  <a:gd name="connsiteY0" fmla="*/ 948803 h 1891659"/>
                  <a:gd name="connsiteX1" fmla="*/ 1031133 w 1896896"/>
                  <a:gd name="connsiteY1" fmla="*/ 10083 h 1891659"/>
                  <a:gd name="connsiteX2" fmla="*/ 1896896 w 1896896"/>
                  <a:gd name="connsiteY2" fmla="*/ 627791 h 1891659"/>
                  <a:gd name="connsiteX3" fmla="*/ 1031133 w 1896896"/>
                  <a:gd name="connsiteY3" fmla="*/ 1887523 h 1891659"/>
                  <a:gd name="connsiteX4" fmla="*/ 0 w 1896896"/>
                  <a:gd name="connsiteY4" fmla="*/ 948803 h 1891659"/>
                  <a:gd name="connsiteX0" fmla="*/ 0 w 1934845"/>
                  <a:gd name="connsiteY0" fmla="*/ 943195 h 1892956"/>
                  <a:gd name="connsiteX1" fmla="*/ 1031133 w 1934845"/>
                  <a:gd name="connsiteY1" fmla="*/ 4475 h 1892956"/>
                  <a:gd name="connsiteX2" fmla="*/ 1896896 w 1934845"/>
                  <a:gd name="connsiteY2" fmla="*/ 622183 h 1892956"/>
                  <a:gd name="connsiteX3" fmla="*/ 1760707 w 1934845"/>
                  <a:gd name="connsiteY3" fmla="*/ 1405260 h 1892956"/>
                  <a:gd name="connsiteX4" fmla="*/ 1031133 w 1934845"/>
                  <a:gd name="connsiteY4" fmla="*/ 1881915 h 1892956"/>
                  <a:gd name="connsiteX5" fmla="*/ 0 w 1934845"/>
                  <a:gd name="connsiteY5" fmla="*/ 943195 h 1892956"/>
                  <a:gd name="connsiteX0" fmla="*/ 0 w 1905833"/>
                  <a:gd name="connsiteY0" fmla="*/ 943195 h 1882127"/>
                  <a:gd name="connsiteX1" fmla="*/ 1031133 w 1905833"/>
                  <a:gd name="connsiteY1" fmla="*/ 4475 h 1882127"/>
                  <a:gd name="connsiteX2" fmla="*/ 1896896 w 1905833"/>
                  <a:gd name="connsiteY2" fmla="*/ 622183 h 1882127"/>
                  <a:gd name="connsiteX3" fmla="*/ 1215958 w 1905833"/>
                  <a:gd name="connsiteY3" fmla="*/ 1025881 h 1882127"/>
                  <a:gd name="connsiteX4" fmla="*/ 1031133 w 1905833"/>
                  <a:gd name="connsiteY4" fmla="*/ 1881915 h 1882127"/>
                  <a:gd name="connsiteX5" fmla="*/ 0 w 1905833"/>
                  <a:gd name="connsiteY5" fmla="*/ 943195 h 1882127"/>
                  <a:gd name="connsiteX0" fmla="*/ 0 w 2051748"/>
                  <a:gd name="connsiteY0" fmla="*/ 1325307 h 1905120"/>
                  <a:gd name="connsiteX1" fmla="*/ 1177048 w 2051748"/>
                  <a:gd name="connsiteY1" fmla="*/ 16936 h 1905120"/>
                  <a:gd name="connsiteX2" fmla="*/ 2042811 w 2051748"/>
                  <a:gd name="connsiteY2" fmla="*/ 634644 h 1905120"/>
                  <a:gd name="connsiteX3" fmla="*/ 1361873 w 2051748"/>
                  <a:gd name="connsiteY3" fmla="*/ 1038342 h 1905120"/>
                  <a:gd name="connsiteX4" fmla="*/ 1177048 w 2051748"/>
                  <a:gd name="connsiteY4" fmla="*/ 1894376 h 1905120"/>
                  <a:gd name="connsiteX5" fmla="*/ 0 w 2051748"/>
                  <a:gd name="connsiteY5" fmla="*/ 1325307 h 1905120"/>
                  <a:gd name="connsiteX0" fmla="*/ 62225 w 2113973"/>
                  <a:gd name="connsiteY0" fmla="*/ 1311550 h 1884795"/>
                  <a:gd name="connsiteX1" fmla="*/ 276235 w 2113973"/>
                  <a:gd name="connsiteY1" fmla="*/ 421471 h 1884795"/>
                  <a:gd name="connsiteX2" fmla="*/ 1239273 w 2113973"/>
                  <a:gd name="connsiteY2" fmla="*/ 3179 h 1884795"/>
                  <a:gd name="connsiteX3" fmla="*/ 2105036 w 2113973"/>
                  <a:gd name="connsiteY3" fmla="*/ 620887 h 1884795"/>
                  <a:gd name="connsiteX4" fmla="*/ 1424098 w 2113973"/>
                  <a:gd name="connsiteY4" fmla="*/ 1024585 h 1884795"/>
                  <a:gd name="connsiteX5" fmla="*/ 1239273 w 2113973"/>
                  <a:gd name="connsiteY5" fmla="*/ 1880619 h 1884795"/>
                  <a:gd name="connsiteX6" fmla="*/ 62225 w 2113973"/>
                  <a:gd name="connsiteY6" fmla="*/ 1311550 h 1884795"/>
                  <a:gd name="connsiteX0" fmla="*/ 38583 w 2090331"/>
                  <a:gd name="connsiteY0" fmla="*/ 1310820 h 1883522"/>
                  <a:gd name="connsiteX1" fmla="*/ 281777 w 2090331"/>
                  <a:gd name="connsiteY1" fmla="*/ 800119 h 1883522"/>
                  <a:gd name="connsiteX2" fmla="*/ 252593 w 2090331"/>
                  <a:gd name="connsiteY2" fmla="*/ 420741 h 1883522"/>
                  <a:gd name="connsiteX3" fmla="*/ 1215631 w 2090331"/>
                  <a:gd name="connsiteY3" fmla="*/ 2449 h 1883522"/>
                  <a:gd name="connsiteX4" fmla="*/ 2081394 w 2090331"/>
                  <a:gd name="connsiteY4" fmla="*/ 620157 h 1883522"/>
                  <a:gd name="connsiteX5" fmla="*/ 1400456 w 2090331"/>
                  <a:gd name="connsiteY5" fmla="*/ 1023855 h 1883522"/>
                  <a:gd name="connsiteX6" fmla="*/ 1215631 w 2090331"/>
                  <a:gd name="connsiteY6" fmla="*/ 1879889 h 1883522"/>
                  <a:gd name="connsiteX7" fmla="*/ 38583 w 2090331"/>
                  <a:gd name="connsiteY7" fmla="*/ 1310820 h 1883522"/>
                  <a:gd name="connsiteX0" fmla="*/ 182218 w 1912953"/>
                  <a:gd name="connsiteY0" fmla="*/ 1495645 h 1893385"/>
                  <a:gd name="connsiteX1" fmla="*/ 104399 w 1912953"/>
                  <a:gd name="connsiteY1" fmla="*/ 800119 h 1893385"/>
                  <a:gd name="connsiteX2" fmla="*/ 75215 w 1912953"/>
                  <a:gd name="connsiteY2" fmla="*/ 420741 h 1893385"/>
                  <a:gd name="connsiteX3" fmla="*/ 1038253 w 1912953"/>
                  <a:gd name="connsiteY3" fmla="*/ 2449 h 1893385"/>
                  <a:gd name="connsiteX4" fmla="*/ 1904016 w 1912953"/>
                  <a:gd name="connsiteY4" fmla="*/ 620157 h 1893385"/>
                  <a:gd name="connsiteX5" fmla="*/ 1223078 w 1912953"/>
                  <a:gd name="connsiteY5" fmla="*/ 1023855 h 1893385"/>
                  <a:gd name="connsiteX6" fmla="*/ 1038253 w 1912953"/>
                  <a:gd name="connsiteY6" fmla="*/ 1879889 h 1893385"/>
                  <a:gd name="connsiteX7" fmla="*/ 182218 w 1912953"/>
                  <a:gd name="connsiteY7" fmla="*/ 1495645 h 1893385"/>
                  <a:gd name="connsiteX0" fmla="*/ 335532 w 2066267"/>
                  <a:gd name="connsiteY0" fmla="*/ 1495645 h 1892038"/>
                  <a:gd name="connsiteX1" fmla="*/ 4794 w 2066267"/>
                  <a:gd name="connsiteY1" fmla="*/ 1043311 h 1892038"/>
                  <a:gd name="connsiteX2" fmla="*/ 228529 w 2066267"/>
                  <a:gd name="connsiteY2" fmla="*/ 420741 h 1892038"/>
                  <a:gd name="connsiteX3" fmla="*/ 1191567 w 2066267"/>
                  <a:gd name="connsiteY3" fmla="*/ 2449 h 1892038"/>
                  <a:gd name="connsiteX4" fmla="*/ 2057330 w 2066267"/>
                  <a:gd name="connsiteY4" fmla="*/ 620157 h 1892038"/>
                  <a:gd name="connsiteX5" fmla="*/ 1376392 w 2066267"/>
                  <a:gd name="connsiteY5" fmla="*/ 1023855 h 1892038"/>
                  <a:gd name="connsiteX6" fmla="*/ 1191567 w 2066267"/>
                  <a:gd name="connsiteY6" fmla="*/ 1879889 h 1892038"/>
                  <a:gd name="connsiteX7" fmla="*/ 335532 w 2066267"/>
                  <a:gd name="connsiteY7" fmla="*/ 1495645 h 189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6267" h="1892038">
                    <a:moveTo>
                      <a:pt x="335532" y="1495645"/>
                    </a:moveTo>
                    <a:cubicBezTo>
                      <a:pt x="137736" y="1356215"/>
                      <a:pt x="-30874" y="1191657"/>
                      <a:pt x="4794" y="1043311"/>
                    </a:cubicBezTo>
                    <a:cubicBezTo>
                      <a:pt x="40462" y="894965"/>
                      <a:pt x="29112" y="558550"/>
                      <a:pt x="228529" y="420741"/>
                    </a:cubicBezTo>
                    <a:cubicBezTo>
                      <a:pt x="427946" y="282932"/>
                      <a:pt x="886767" y="-30787"/>
                      <a:pt x="1191567" y="2449"/>
                    </a:cubicBezTo>
                    <a:cubicBezTo>
                      <a:pt x="1496367" y="35685"/>
                      <a:pt x="1966539" y="388314"/>
                      <a:pt x="2057330" y="620157"/>
                    </a:cubicBezTo>
                    <a:cubicBezTo>
                      <a:pt x="2148121" y="852000"/>
                      <a:pt x="1520686" y="813900"/>
                      <a:pt x="1376392" y="1023855"/>
                    </a:cubicBezTo>
                    <a:cubicBezTo>
                      <a:pt x="1232098" y="1233810"/>
                      <a:pt x="1365044" y="1801257"/>
                      <a:pt x="1191567" y="1879889"/>
                    </a:cubicBezTo>
                    <a:cubicBezTo>
                      <a:pt x="1018090" y="1958521"/>
                      <a:pt x="533328" y="1635075"/>
                      <a:pt x="335532" y="1495645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grpSp>
            <p:nvGrpSpPr>
              <p:cNvPr id="80" name="Group 11">
                <a:extLst>
                  <a:ext uri="{FF2B5EF4-FFF2-40B4-BE49-F238E27FC236}">
                    <a16:creationId xmlns:a16="http://schemas.microsoft.com/office/drawing/2014/main" id="{0DD29671-F6B0-0A4F-A4AC-13E6749FA4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371" y="2532265"/>
                <a:ext cx="1780130" cy="1282863"/>
                <a:chOff x="1973519" y="2520976"/>
                <a:chExt cx="1403440" cy="1011399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F6695AB-C065-7347-8C3E-396CCD5969B9}"/>
                    </a:ext>
                  </a:extLst>
                </p:cNvPr>
                <p:cNvSpPr/>
                <p:nvPr/>
              </p:nvSpPr>
              <p:spPr bwMode="auto">
                <a:xfrm>
                  <a:off x="2430886" y="2848677"/>
                  <a:ext cx="238209" cy="2405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4F81BD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solidFill>
                      <a:prstClr val="black"/>
                    </a:solidFill>
                    <a:ea typeface="MS PGothic" pitchFamily="34" charset="-128"/>
                    <a:cs typeface="ＭＳ Ｐゴシック" charset="0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57AF192-54D1-3845-94BC-B6322904D85E}"/>
                    </a:ext>
                  </a:extLst>
                </p:cNvPr>
                <p:cNvSpPr/>
                <p:nvPr/>
              </p:nvSpPr>
              <p:spPr bwMode="auto">
                <a:xfrm>
                  <a:off x="2767585" y="2521106"/>
                  <a:ext cx="240499" cy="2405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4F81BD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solidFill>
                      <a:prstClr val="black"/>
                    </a:solidFill>
                    <a:ea typeface="MS PGothic" pitchFamily="34" charset="-128"/>
                    <a:cs typeface="ＭＳ Ｐゴシック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DB55DF0-C0C2-B248-961A-9A2E2FC4A091}"/>
                    </a:ext>
                  </a:extLst>
                </p:cNvPr>
                <p:cNvSpPr/>
                <p:nvPr/>
              </p:nvSpPr>
              <p:spPr bwMode="auto">
                <a:xfrm>
                  <a:off x="2056394" y="3144177"/>
                  <a:ext cx="240499" cy="23937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4F81BD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solidFill>
                      <a:prstClr val="black"/>
                    </a:solidFill>
                    <a:ea typeface="MS PGothic" pitchFamily="34" charset="-128"/>
                    <a:cs typeface="ＭＳ Ｐゴシック" charset="0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7E38E3B7-2A11-634C-9650-DBF0299DAE6E}"/>
                    </a:ext>
                  </a:extLst>
                </p:cNvPr>
                <p:cNvSpPr/>
                <p:nvPr/>
              </p:nvSpPr>
              <p:spPr bwMode="auto">
                <a:xfrm>
                  <a:off x="2527086" y="3291928"/>
                  <a:ext cx="240499" cy="2405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4F81BD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solidFill>
                      <a:prstClr val="black"/>
                    </a:solidFill>
                    <a:ea typeface="MS PGothic" pitchFamily="34" charset="-128"/>
                    <a:cs typeface="ＭＳ Ｐゴシック" charset="0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0CC7DE23-EC8E-F743-9076-C191D30CD087}"/>
                    </a:ext>
                  </a:extLst>
                </p:cNvPr>
                <p:cNvSpPr/>
                <p:nvPr/>
              </p:nvSpPr>
              <p:spPr bwMode="auto">
                <a:xfrm>
                  <a:off x="3136350" y="2834932"/>
                  <a:ext cx="240499" cy="2405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4F81BD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solidFill>
                      <a:prstClr val="black"/>
                    </a:solidFill>
                    <a:ea typeface="MS PGothic" pitchFamily="34" charset="-128"/>
                    <a:cs typeface="ＭＳ Ｐゴシック" charset="0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DE2EA8E3-1199-5E40-A4CB-BAD2B551CD3E}"/>
                    </a:ext>
                  </a:extLst>
                </p:cNvPr>
                <p:cNvSpPr/>
                <p:nvPr/>
              </p:nvSpPr>
              <p:spPr bwMode="auto">
                <a:xfrm>
                  <a:off x="1973937" y="2805153"/>
                  <a:ext cx="240499" cy="24052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rgbClr val="4F81BD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solidFill>
                      <a:prstClr val="black"/>
                    </a:solidFill>
                    <a:ea typeface="MS PGothic" pitchFamily="34" charset="-128"/>
                    <a:cs typeface="ＭＳ Ｐゴシック" charset="0"/>
                  </a:endParaRPr>
                </a:p>
              </p:txBody>
            </p:sp>
            <p:cxnSp>
              <p:nvCxnSpPr>
                <p:cNvPr id="96" name="Straight Connector 27">
                  <a:extLst>
                    <a:ext uri="{FF2B5EF4-FFF2-40B4-BE49-F238E27FC236}">
                      <a16:creationId xmlns:a16="http://schemas.microsoft.com/office/drawing/2014/main" id="{CEA8610C-F356-0642-A09C-474A6F0A17BE}"/>
                    </a:ext>
                  </a:extLst>
                </p:cNvPr>
                <p:cNvCxnSpPr>
                  <a:cxnSpLocks noChangeShapeType="1"/>
                  <a:stCxn id="95" idx="6"/>
                  <a:endCxn id="90" idx="2"/>
                </p:cNvCxnSpPr>
                <p:nvPr/>
              </p:nvCxnSpPr>
              <p:spPr bwMode="auto">
                <a:xfrm>
                  <a:off x="2213549" y="2924836"/>
                  <a:ext cx="216625" cy="43815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" name="Straight Connector 28">
                  <a:extLst>
                    <a:ext uri="{FF2B5EF4-FFF2-40B4-BE49-F238E27FC236}">
                      <a16:creationId xmlns:a16="http://schemas.microsoft.com/office/drawing/2014/main" id="{9C9A6CA5-E72B-DC4E-B8C5-625E276F1405}"/>
                    </a:ext>
                  </a:extLst>
                </p:cNvPr>
                <p:cNvCxnSpPr>
                  <a:cxnSpLocks noChangeShapeType="1"/>
                  <a:stCxn id="90" idx="3"/>
                  <a:endCxn id="92" idx="7"/>
                </p:cNvCxnSpPr>
                <p:nvPr/>
              </p:nvCxnSpPr>
              <p:spPr bwMode="auto">
                <a:xfrm flipH="1">
                  <a:off x="2261355" y="3053514"/>
                  <a:ext cx="203971" cy="1253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8" name="Straight Connector 29">
                  <a:extLst>
                    <a:ext uri="{FF2B5EF4-FFF2-40B4-BE49-F238E27FC236}">
                      <a16:creationId xmlns:a16="http://schemas.microsoft.com/office/drawing/2014/main" id="{2D4A698B-D16F-E946-B06B-1C60F94D01A3}"/>
                    </a:ext>
                  </a:extLst>
                </p:cNvPr>
                <p:cNvCxnSpPr>
                  <a:cxnSpLocks noChangeShapeType="1"/>
                  <a:stCxn id="92" idx="5"/>
                  <a:endCxn id="93" idx="2"/>
                </p:cNvCxnSpPr>
                <p:nvPr/>
              </p:nvCxnSpPr>
              <p:spPr bwMode="auto">
                <a:xfrm>
                  <a:off x="2261355" y="3348632"/>
                  <a:ext cx="265974" cy="637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" name="Straight Connector 30">
                  <a:extLst>
                    <a:ext uri="{FF2B5EF4-FFF2-40B4-BE49-F238E27FC236}">
                      <a16:creationId xmlns:a16="http://schemas.microsoft.com/office/drawing/2014/main" id="{5072BA13-41E7-1C48-AEE8-42758D28BC89}"/>
                    </a:ext>
                  </a:extLst>
                </p:cNvPr>
                <p:cNvCxnSpPr>
                  <a:cxnSpLocks noChangeShapeType="1"/>
                  <a:stCxn id="90" idx="4"/>
                  <a:endCxn id="93" idx="0"/>
                </p:cNvCxnSpPr>
                <p:nvPr/>
              </p:nvCxnSpPr>
              <p:spPr bwMode="auto">
                <a:xfrm>
                  <a:off x="2550189" y="3088666"/>
                  <a:ext cx="97155" cy="2036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0" name="Straight Connector 31">
                  <a:extLst>
                    <a:ext uri="{FF2B5EF4-FFF2-40B4-BE49-F238E27FC236}">
                      <a16:creationId xmlns:a16="http://schemas.microsoft.com/office/drawing/2014/main" id="{EF0E0939-03BB-1B41-80D3-70839C84457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622374" y="2725854"/>
                  <a:ext cx="167459" cy="1579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" name="Straight Connector 32">
                  <a:extLst>
                    <a:ext uri="{FF2B5EF4-FFF2-40B4-BE49-F238E27FC236}">
                      <a16:creationId xmlns:a16="http://schemas.microsoft.com/office/drawing/2014/main" id="{19955DC9-2F26-5B41-8952-10B17864F63F}"/>
                    </a:ext>
                  </a:extLst>
                </p:cNvPr>
                <p:cNvCxnSpPr>
                  <a:cxnSpLocks noChangeShapeType="1"/>
                  <a:stCxn id="91" idx="5"/>
                  <a:endCxn id="94" idx="1"/>
                </p:cNvCxnSpPr>
                <p:nvPr/>
              </p:nvCxnSpPr>
              <p:spPr bwMode="auto">
                <a:xfrm>
                  <a:off x="2972237" y="2725854"/>
                  <a:ext cx="199844" cy="14431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2531102-EC5C-E841-9B6C-D5416677B455}"/>
                  </a:ext>
                </a:extLst>
              </p:cNvPr>
              <p:cNvSpPr/>
              <p:nvPr/>
            </p:nvSpPr>
            <p:spPr bwMode="auto">
              <a:xfrm>
                <a:off x="1894196" y="3722248"/>
                <a:ext cx="305050" cy="3021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29D053F-A697-A047-BD78-3AC139D82CE3}"/>
                  </a:ext>
                </a:extLst>
              </p:cNvPr>
              <p:cNvSpPr/>
              <p:nvPr/>
            </p:nvSpPr>
            <p:spPr bwMode="auto">
              <a:xfrm>
                <a:off x="1872407" y="2015244"/>
                <a:ext cx="305050" cy="30508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cxnSp>
            <p:nvCxnSpPr>
              <p:cNvPr id="83" name="Straight Connector 14">
                <a:extLst>
                  <a:ext uri="{FF2B5EF4-FFF2-40B4-BE49-F238E27FC236}">
                    <a16:creationId xmlns:a16="http://schemas.microsoft.com/office/drawing/2014/main" id="{5439F85D-A06E-FC45-B46C-4D34E0902CF5}"/>
                  </a:ext>
                </a:extLst>
              </p:cNvPr>
              <p:cNvCxnSpPr>
                <a:cxnSpLocks noChangeShapeType="1"/>
                <a:stCxn id="81" idx="0"/>
                <a:endCxn id="94" idx="4"/>
              </p:cNvCxnSpPr>
              <p:nvPr/>
            </p:nvCxnSpPr>
            <p:spPr bwMode="auto">
              <a:xfrm flipH="1" flipV="1">
                <a:off x="2028273" y="3235045"/>
                <a:ext cx="18812" cy="4858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15">
                <a:extLst>
                  <a:ext uri="{FF2B5EF4-FFF2-40B4-BE49-F238E27FC236}">
                    <a16:creationId xmlns:a16="http://schemas.microsoft.com/office/drawing/2014/main" id="{D193BA3B-57E0-2D4C-8F9D-79626E140297}"/>
                  </a:ext>
                </a:extLst>
              </p:cNvPr>
              <p:cNvCxnSpPr>
                <a:cxnSpLocks noChangeShapeType="1"/>
                <a:stCxn id="81" idx="1"/>
                <a:endCxn id="91" idx="4"/>
              </p:cNvCxnSpPr>
              <p:nvPr/>
            </p:nvCxnSpPr>
            <p:spPr bwMode="auto">
              <a:xfrm flipH="1" flipV="1">
                <a:off x="1559509" y="2836720"/>
                <a:ext cx="379935" cy="9287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Straight Connector 16">
                <a:extLst>
                  <a:ext uri="{FF2B5EF4-FFF2-40B4-BE49-F238E27FC236}">
                    <a16:creationId xmlns:a16="http://schemas.microsoft.com/office/drawing/2014/main" id="{7F0F63BA-E6A8-4B44-A7E5-39B0579ACEB5}"/>
                  </a:ext>
                </a:extLst>
              </p:cNvPr>
              <p:cNvCxnSpPr>
                <a:cxnSpLocks noChangeShapeType="1"/>
                <a:stCxn id="81" idx="1"/>
                <a:endCxn id="90" idx="5"/>
              </p:cNvCxnSpPr>
              <p:nvPr/>
            </p:nvCxnSpPr>
            <p:spPr bwMode="auto">
              <a:xfrm flipH="1" flipV="1">
                <a:off x="1239463" y="3207739"/>
                <a:ext cx="699980" cy="5577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" name="Straight Connector 17">
                <a:extLst>
                  <a:ext uri="{FF2B5EF4-FFF2-40B4-BE49-F238E27FC236}">
                    <a16:creationId xmlns:a16="http://schemas.microsoft.com/office/drawing/2014/main" id="{C03D3F06-7712-F942-A1E1-2C353159BB64}"/>
                  </a:ext>
                </a:extLst>
              </p:cNvPr>
              <p:cNvCxnSpPr>
                <a:cxnSpLocks noChangeShapeType="1"/>
                <a:stCxn id="81" idx="2"/>
                <a:endCxn id="93" idx="6"/>
              </p:cNvCxnSpPr>
              <p:nvPr/>
            </p:nvCxnSpPr>
            <p:spPr bwMode="auto">
              <a:xfrm flipH="1" flipV="1">
                <a:off x="1407281" y="3662901"/>
                <a:ext cx="487576" cy="21021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" name="Straight Connector 18">
                <a:extLst>
                  <a:ext uri="{FF2B5EF4-FFF2-40B4-BE49-F238E27FC236}">
                    <a16:creationId xmlns:a16="http://schemas.microsoft.com/office/drawing/2014/main" id="{9E32533E-3816-254F-B094-B407B04F754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651069" y="2274491"/>
                <a:ext cx="249714" cy="30236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" name="Straight Connector 19">
                <a:extLst>
                  <a:ext uri="{FF2B5EF4-FFF2-40B4-BE49-F238E27FC236}">
                    <a16:creationId xmlns:a16="http://schemas.microsoft.com/office/drawing/2014/main" id="{2FC95068-D3DC-9F47-A45E-636D3060D8FF}"/>
                  </a:ext>
                </a:extLst>
              </p:cNvPr>
              <p:cNvCxnSpPr>
                <a:cxnSpLocks noChangeShapeType="1"/>
                <a:stCxn id="82" idx="4"/>
                <a:endCxn id="94" idx="0"/>
              </p:cNvCxnSpPr>
              <p:nvPr/>
            </p:nvCxnSpPr>
            <p:spPr bwMode="auto">
              <a:xfrm>
                <a:off x="2024507" y="2319077"/>
                <a:ext cx="3767" cy="61151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Straight Connector 20">
                <a:extLst>
                  <a:ext uri="{FF2B5EF4-FFF2-40B4-BE49-F238E27FC236}">
                    <a16:creationId xmlns:a16="http://schemas.microsoft.com/office/drawing/2014/main" id="{646DB9A3-B26D-6F42-BA5A-C00D53B78C2F}"/>
                  </a:ext>
                </a:extLst>
              </p:cNvPr>
              <p:cNvCxnSpPr>
                <a:cxnSpLocks noChangeShapeType="1"/>
                <a:stCxn id="91" idx="2"/>
                <a:endCxn id="95" idx="7"/>
              </p:cNvCxnSpPr>
              <p:nvPr/>
            </p:nvCxnSpPr>
            <p:spPr bwMode="auto">
              <a:xfrm flipH="1">
                <a:off x="660240" y="2684493"/>
                <a:ext cx="747041" cy="2523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7" name="Group 1">
              <a:extLst>
                <a:ext uri="{FF2B5EF4-FFF2-40B4-BE49-F238E27FC236}">
                  <a16:creationId xmlns:a16="http://schemas.microsoft.com/office/drawing/2014/main" id="{16E4207A-DDB7-4249-B5EA-2462CDD4275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936911" y="2743359"/>
              <a:ext cx="263572" cy="45719"/>
              <a:chOff x="3327006" y="4463473"/>
              <a:chExt cx="1892485" cy="261439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94771ED-4EA4-4647-8F60-F8A47488E6D7}"/>
                  </a:ext>
                </a:extLst>
              </p:cNvPr>
              <p:cNvSpPr/>
              <p:nvPr/>
            </p:nvSpPr>
            <p:spPr bwMode="auto">
              <a:xfrm rot="10800000" flipH="1">
                <a:off x="3325311" y="4464462"/>
                <a:ext cx="312807" cy="257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5833179-CC6D-E841-81E7-13DF4D946A8E}"/>
                  </a:ext>
                </a:extLst>
              </p:cNvPr>
              <p:cNvSpPr/>
              <p:nvPr/>
            </p:nvSpPr>
            <p:spPr bwMode="auto">
              <a:xfrm rot="10800000" flipH="1">
                <a:off x="3638118" y="4464462"/>
                <a:ext cx="323230" cy="257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75" name="Rectangle 35">
                <a:extLst>
                  <a:ext uri="{FF2B5EF4-FFF2-40B4-BE49-F238E27FC236}">
                    <a16:creationId xmlns:a16="http://schemas.microsoft.com/office/drawing/2014/main" id="{3C2E826D-441B-924A-AC38-CE240DF73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E2019E-8FC4-D848-8D46-CC0D4152BA24}"/>
                  </a:ext>
                </a:extLst>
              </p:cNvPr>
              <p:cNvSpPr/>
              <p:nvPr/>
            </p:nvSpPr>
            <p:spPr bwMode="auto">
              <a:xfrm rot="10800000" flipH="1">
                <a:off x="4274155" y="4464462"/>
                <a:ext cx="323237" cy="25751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D91E2C9-43B2-924E-873D-75B34915AF71}"/>
                  </a:ext>
                </a:extLst>
              </p:cNvPr>
              <p:cNvSpPr/>
              <p:nvPr/>
            </p:nvSpPr>
            <p:spPr bwMode="auto">
              <a:xfrm rot="10800000" flipH="1">
                <a:off x="4597392" y="4464462"/>
                <a:ext cx="312807" cy="2575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42015AF-47EE-FF41-B210-CEF3855AF141}"/>
                  </a:ext>
                </a:extLst>
              </p:cNvPr>
              <p:cNvSpPr/>
              <p:nvPr/>
            </p:nvSpPr>
            <p:spPr bwMode="auto">
              <a:xfrm rot="10800000" flipH="1">
                <a:off x="4910198" y="4464462"/>
                <a:ext cx="312807" cy="2575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</p:grpSp>
        <p:cxnSp>
          <p:nvCxnSpPr>
            <p:cNvPr id="18" name="Straight Connector 40">
              <a:extLst>
                <a:ext uri="{FF2B5EF4-FFF2-40B4-BE49-F238E27FC236}">
                  <a16:creationId xmlns:a16="http://schemas.microsoft.com/office/drawing/2014/main" id="{945355B7-32A1-1E4C-A9BD-6C77C84B08CA}"/>
                </a:ext>
              </a:extLst>
            </p:cNvPr>
            <p:cNvCxnSpPr>
              <a:cxnSpLocks noChangeShapeType="1"/>
              <a:endCxn id="95" idx="1"/>
            </p:cNvCxnSpPr>
            <p:nvPr/>
          </p:nvCxnSpPr>
          <p:spPr bwMode="auto">
            <a:xfrm>
              <a:off x="2252727" y="2743359"/>
              <a:ext cx="235510" cy="7929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Straight Connector 44">
              <a:extLst>
                <a:ext uri="{FF2B5EF4-FFF2-40B4-BE49-F238E27FC236}">
                  <a16:creationId xmlns:a16="http://schemas.microsoft.com/office/drawing/2014/main" id="{ABDE5405-5FCA-5341-8E33-85D7A9E1D51E}"/>
                </a:ext>
              </a:extLst>
            </p:cNvPr>
            <p:cNvCxnSpPr>
              <a:cxnSpLocks noChangeShapeType="1"/>
              <a:endCxn id="95" idx="1"/>
            </p:cNvCxnSpPr>
            <p:nvPr/>
          </p:nvCxnSpPr>
          <p:spPr bwMode="auto">
            <a:xfrm flipV="1">
              <a:off x="1820591" y="3536156"/>
              <a:ext cx="666750" cy="9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Straight Connector 47">
              <a:extLst>
                <a:ext uri="{FF2B5EF4-FFF2-40B4-BE49-F238E27FC236}">
                  <a16:creationId xmlns:a16="http://schemas.microsoft.com/office/drawing/2014/main" id="{85D95A64-147A-BD45-A0C6-7FBDC8E8CF8E}"/>
                </a:ext>
              </a:extLst>
            </p:cNvPr>
            <p:cNvCxnSpPr>
              <a:cxnSpLocks noChangeShapeType="1"/>
              <a:stCxn id="92" idx="3"/>
            </p:cNvCxnSpPr>
            <p:nvPr/>
          </p:nvCxnSpPr>
          <p:spPr bwMode="auto">
            <a:xfrm flipH="1">
              <a:off x="2133328" y="4180681"/>
              <a:ext cx="458788" cy="59531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50">
              <a:extLst>
                <a:ext uri="{FF2B5EF4-FFF2-40B4-BE49-F238E27FC236}">
                  <a16:creationId xmlns:a16="http://schemas.microsoft.com/office/drawing/2014/main" id="{A43CA8D6-07DF-0642-8018-04D04C9CCA42}"/>
                </a:ext>
              </a:extLst>
            </p:cNvPr>
            <p:cNvCxnSpPr>
              <a:cxnSpLocks noChangeShapeType="1"/>
              <a:endCxn id="94" idx="5"/>
            </p:cNvCxnSpPr>
            <p:nvPr/>
          </p:nvCxnSpPr>
          <p:spPr bwMode="auto">
            <a:xfrm flipH="1" flipV="1">
              <a:off x="4177841" y="3789792"/>
              <a:ext cx="732338" cy="9290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Straight Connector 53">
              <a:extLst>
                <a:ext uri="{FF2B5EF4-FFF2-40B4-BE49-F238E27FC236}">
                  <a16:creationId xmlns:a16="http://schemas.microsoft.com/office/drawing/2014/main" id="{A4139C20-A5B1-A044-9DD2-5AE518D7974D}"/>
                </a:ext>
              </a:extLst>
            </p:cNvPr>
            <p:cNvCxnSpPr>
              <a:cxnSpLocks noChangeShapeType="1"/>
              <a:endCxn id="94" idx="5"/>
            </p:cNvCxnSpPr>
            <p:nvPr/>
          </p:nvCxnSpPr>
          <p:spPr bwMode="auto">
            <a:xfrm flipH="1">
              <a:off x="4177841" y="3491643"/>
              <a:ext cx="1030305" cy="2981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Connector 56">
              <a:extLst>
                <a:ext uri="{FF2B5EF4-FFF2-40B4-BE49-F238E27FC236}">
                  <a16:creationId xmlns:a16="http://schemas.microsoft.com/office/drawing/2014/main" id="{17804E6D-2115-9048-83DD-998D7FAA9C7C}"/>
                </a:ext>
              </a:extLst>
            </p:cNvPr>
            <p:cNvCxnSpPr>
              <a:cxnSpLocks noChangeShapeType="1"/>
              <a:endCxn id="94" idx="5"/>
            </p:cNvCxnSpPr>
            <p:nvPr/>
          </p:nvCxnSpPr>
          <p:spPr bwMode="auto">
            <a:xfrm flipH="1" flipV="1">
              <a:off x="4177841" y="3789792"/>
              <a:ext cx="1097732" cy="262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4" name="Group 1">
              <a:extLst>
                <a:ext uri="{FF2B5EF4-FFF2-40B4-BE49-F238E27FC236}">
                  <a16:creationId xmlns:a16="http://schemas.microsoft.com/office/drawing/2014/main" id="{EE4233BA-2CE2-0E4F-9CA6-ABB6C39D871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76145" y="3266980"/>
              <a:ext cx="263572" cy="45719"/>
              <a:chOff x="3327006" y="4463473"/>
              <a:chExt cx="1892485" cy="26143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053D676-3345-9942-B6A3-C89EF321BB94}"/>
                  </a:ext>
                </a:extLst>
              </p:cNvPr>
              <p:cNvSpPr/>
              <p:nvPr/>
            </p:nvSpPr>
            <p:spPr bwMode="auto">
              <a:xfrm rot="10800000" flipH="1">
                <a:off x="3322264" y="4460637"/>
                <a:ext cx="312807" cy="2658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C88C8BA-4161-AC45-BB6D-DAD8888AA6B1}"/>
                  </a:ext>
                </a:extLst>
              </p:cNvPr>
              <p:cNvSpPr/>
              <p:nvPr/>
            </p:nvSpPr>
            <p:spPr bwMode="auto">
              <a:xfrm rot="10800000" flipH="1">
                <a:off x="3635070" y="4460637"/>
                <a:ext cx="323237" cy="2658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69" name="Rectangle 35">
                <a:extLst>
                  <a:ext uri="{FF2B5EF4-FFF2-40B4-BE49-F238E27FC236}">
                    <a16:creationId xmlns:a16="http://schemas.microsoft.com/office/drawing/2014/main" id="{269136E8-10F9-B740-9E20-2D3C1B04F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272E582-6C97-6640-89E0-83045E31172F}"/>
                  </a:ext>
                </a:extLst>
              </p:cNvPr>
              <p:cNvSpPr/>
              <p:nvPr/>
            </p:nvSpPr>
            <p:spPr bwMode="auto">
              <a:xfrm rot="10800000" flipH="1">
                <a:off x="4271114" y="4460637"/>
                <a:ext cx="323230" cy="2658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4F5F38C-85EB-DB40-ADBE-E97095323561}"/>
                  </a:ext>
                </a:extLst>
              </p:cNvPr>
              <p:cNvSpPr/>
              <p:nvPr/>
            </p:nvSpPr>
            <p:spPr bwMode="auto">
              <a:xfrm rot="10800000" flipH="1">
                <a:off x="4594344" y="4460637"/>
                <a:ext cx="312807" cy="2658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EB0AB8-3F8F-CD46-AF46-4E8B7C4C3A1D}"/>
                  </a:ext>
                </a:extLst>
              </p:cNvPr>
              <p:cNvSpPr/>
              <p:nvPr/>
            </p:nvSpPr>
            <p:spPr bwMode="auto">
              <a:xfrm rot="10800000" flipH="1">
                <a:off x="4907151" y="4460637"/>
                <a:ext cx="312807" cy="2658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</p:grpSp>
        <p:grpSp>
          <p:nvGrpSpPr>
            <p:cNvPr id="25" name="Group 1">
              <a:extLst>
                <a:ext uri="{FF2B5EF4-FFF2-40B4-BE49-F238E27FC236}">
                  <a16:creationId xmlns:a16="http://schemas.microsoft.com/office/drawing/2014/main" id="{B56F3FE4-FA0A-AA4F-B01E-13A74579C50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948279" y="3663918"/>
              <a:ext cx="263572" cy="45719"/>
              <a:chOff x="3327006" y="4463473"/>
              <a:chExt cx="1892485" cy="26143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D513EE2-C9F2-1846-AC3D-0C364AD0AFB1}"/>
                  </a:ext>
                </a:extLst>
              </p:cNvPr>
              <p:cNvSpPr/>
              <p:nvPr/>
            </p:nvSpPr>
            <p:spPr bwMode="auto">
              <a:xfrm rot="10800000" flipH="1">
                <a:off x="3323525" y="4466848"/>
                <a:ext cx="312807" cy="2575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53273E3-6B4A-844B-B4D9-C392AE84D0FC}"/>
                  </a:ext>
                </a:extLst>
              </p:cNvPr>
              <p:cNvSpPr/>
              <p:nvPr/>
            </p:nvSpPr>
            <p:spPr bwMode="auto">
              <a:xfrm rot="10800000" flipH="1">
                <a:off x="3636332" y="4466848"/>
                <a:ext cx="323230" cy="257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63" name="Rectangle 35">
                <a:extLst>
                  <a:ext uri="{FF2B5EF4-FFF2-40B4-BE49-F238E27FC236}">
                    <a16:creationId xmlns:a16="http://schemas.microsoft.com/office/drawing/2014/main" id="{5FDF0CA3-3231-6645-8B1F-2E8FB5DBF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0517859-0D6F-214E-9551-93F16A6FCE8C}"/>
                  </a:ext>
                </a:extLst>
              </p:cNvPr>
              <p:cNvSpPr/>
              <p:nvPr/>
            </p:nvSpPr>
            <p:spPr bwMode="auto">
              <a:xfrm rot="10800000" flipH="1">
                <a:off x="4272368" y="4466848"/>
                <a:ext cx="323237" cy="25751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A6D9162-0E9E-9840-BB07-90902CB56B5C}"/>
                  </a:ext>
                </a:extLst>
              </p:cNvPr>
              <p:cNvSpPr/>
              <p:nvPr/>
            </p:nvSpPr>
            <p:spPr bwMode="auto">
              <a:xfrm rot="10800000" flipH="1">
                <a:off x="4595605" y="4466848"/>
                <a:ext cx="312807" cy="25751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AD5ED84-EAEB-0C4B-B041-1F1459FD4C4A}"/>
                  </a:ext>
                </a:extLst>
              </p:cNvPr>
              <p:cNvSpPr/>
              <p:nvPr/>
            </p:nvSpPr>
            <p:spPr bwMode="auto">
              <a:xfrm rot="10800000" flipH="1">
                <a:off x="4908412" y="4466848"/>
                <a:ext cx="312807" cy="2575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</p:grpSp>
        <p:grpSp>
          <p:nvGrpSpPr>
            <p:cNvPr id="26" name="Group 1">
              <a:extLst>
                <a:ext uri="{FF2B5EF4-FFF2-40B4-BE49-F238E27FC236}">
                  <a16:creationId xmlns:a16="http://schemas.microsoft.com/office/drawing/2014/main" id="{DB6006CF-4FE1-6B4C-AC50-AE2AA269CB0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048588" y="3682244"/>
              <a:ext cx="263572" cy="45719"/>
              <a:chOff x="3327006" y="4463473"/>
              <a:chExt cx="1892485" cy="26143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7FC746F-EDEC-2E46-B3E6-628684521686}"/>
                  </a:ext>
                </a:extLst>
              </p:cNvPr>
              <p:cNvSpPr/>
              <p:nvPr/>
            </p:nvSpPr>
            <p:spPr bwMode="auto">
              <a:xfrm rot="10800000" flipH="1">
                <a:off x="3328280" y="4461736"/>
                <a:ext cx="312807" cy="2658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263995-EBE9-2043-AAFD-72981C60B917}"/>
                  </a:ext>
                </a:extLst>
              </p:cNvPr>
              <p:cNvSpPr/>
              <p:nvPr/>
            </p:nvSpPr>
            <p:spPr bwMode="auto">
              <a:xfrm rot="10800000" flipH="1">
                <a:off x="3641087" y="4461736"/>
                <a:ext cx="312807" cy="2658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57" name="Rectangle 35">
                <a:extLst>
                  <a:ext uri="{FF2B5EF4-FFF2-40B4-BE49-F238E27FC236}">
                    <a16:creationId xmlns:a16="http://schemas.microsoft.com/office/drawing/2014/main" id="{456DBDFD-AAD8-AB4A-B01E-44FC96607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3E68D86-F2A7-7D4C-B6BA-E7EE3CD0505A}"/>
                  </a:ext>
                </a:extLst>
              </p:cNvPr>
              <p:cNvSpPr/>
              <p:nvPr/>
            </p:nvSpPr>
            <p:spPr bwMode="auto">
              <a:xfrm rot="10800000" flipH="1">
                <a:off x="4277124" y="4461736"/>
                <a:ext cx="312807" cy="2658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779B115-872F-EE49-B32C-AB849F46C659}"/>
                  </a:ext>
                </a:extLst>
              </p:cNvPr>
              <p:cNvSpPr/>
              <p:nvPr/>
            </p:nvSpPr>
            <p:spPr bwMode="auto">
              <a:xfrm rot="10800000" flipH="1">
                <a:off x="4589930" y="4461736"/>
                <a:ext cx="312807" cy="2658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71ED67C-2B8F-294A-962A-727770CCB8DE}"/>
                  </a:ext>
                </a:extLst>
              </p:cNvPr>
              <p:cNvSpPr/>
              <p:nvPr/>
            </p:nvSpPr>
            <p:spPr bwMode="auto">
              <a:xfrm rot="10800000" flipH="1">
                <a:off x="4902737" y="4461736"/>
                <a:ext cx="312807" cy="2658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</p:grpSp>
        <p:grpSp>
          <p:nvGrpSpPr>
            <p:cNvPr id="27" name="Group 1">
              <a:extLst>
                <a:ext uri="{FF2B5EF4-FFF2-40B4-BE49-F238E27FC236}">
                  <a16:creationId xmlns:a16="http://schemas.microsoft.com/office/drawing/2014/main" id="{7BB3165A-30C0-A741-86AF-7FCB130022E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961898" y="4455198"/>
              <a:ext cx="263572" cy="45719"/>
              <a:chOff x="3327006" y="4463473"/>
              <a:chExt cx="1892485" cy="26143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28BAFF5-852D-CD46-BC55-CADAFF4A5F5E}"/>
                  </a:ext>
                </a:extLst>
              </p:cNvPr>
              <p:cNvSpPr/>
              <p:nvPr/>
            </p:nvSpPr>
            <p:spPr bwMode="auto">
              <a:xfrm rot="10800000" flipH="1">
                <a:off x="3327466" y="4460893"/>
                <a:ext cx="312807" cy="2658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9C573C6-5342-164E-964E-09AF809ADEE6}"/>
                  </a:ext>
                </a:extLst>
              </p:cNvPr>
              <p:cNvSpPr/>
              <p:nvPr/>
            </p:nvSpPr>
            <p:spPr bwMode="auto">
              <a:xfrm rot="10800000" flipH="1">
                <a:off x="3640272" y="4460893"/>
                <a:ext cx="312807" cy="2658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51" name="Rectangle 35">
                <a:extLst>
                  <a:ext uri="{FF2B5EF4-FFF2-40B4-BE49-F238E27FC236}">
                    <a16:creationId xmlns:a16="http://schemas.microsoft.com/office/drawing/2014/main" id="{BFD5C233-DCEE-5349-B2D2-6419378F9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6F6F8A-8743-9B48-BD88-C7024DEF573C}"/>
                  </a:ext>
                </a:extLst>
              </p:cNvPr>
              <p:cNvSpPr/>
              <p:nvPr/>
            </p:nvSpPr>
            <p:spPr bwMode="auto">
              <a:xfrm rot="10800000" flipH="1">
                <a:off x="4276316" y="4460893"/>
                <a:ext cx="312807" cy="26581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CC3ADF9-FE16-7B4B-A8D6-5BB20DFC0ADA}"/>
                  </a:ext>
                </a:extLst>
              </p:cNvPr>
              <p:cNvSpPr/>
              <p:nvPr/>
            </p:nvSpPr>
            <p:spPr bwMode="auto">
              <a:xfrm rot="10800000" flipH="1">
                <a:off x="4589122" y="4460893"/>
                <a:ext cx="312807" cy="2658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4D90A67-E7F3-1249-9348-2DA7DD6E257F}"/>
                  </a:ext>
                </a:extLst>
              </p:cNvPr>
              <p:cNvSpPr/>
              <p:nvPr/>
            </p:nvSpPr>
            <p:spPr bwMode="auto">
              <a:xfrm rot="10800000" flipH="1">
                <a:off x="4901929" y="4460893"/>
                <a:ext cx="312807" cy="26581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</p:grpSp>
        <p:grpSp>
          <p:nvGrpSpPr>
            <p:cNvPr id="28" name="Group 1">
              <a:extLst>
                <a:ext uri="{FF2B5EF4-FFF2-40B4-BE49-F238E27FC236}">
                  <a16:creationId xmlns:a16="http://schemas.microsoft.com/office/drawing/2014/main" id="{F997FFFD-F71D-E142-A0B3-58BEA66CE98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69371" y="4249452"/>
              <a:ext cx="263572" cy="45719"/>
              <a:chOff x="3327006" y="4463473"/>
              <a:chExt cx="1892485" cy="26143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A3F0A0D-87EB-4442-941A-4345B87C8EC0}"/>
                  </a:ext>
                </a:extLst>
              </p:cNvPr>
              <p:cNvSpPr/>
              <p:nvPr/>
            </p:nvSpPr>
            <p:spPr bwMode="auto">
              <a:xfrm rot="10800000" flipH="1">
                <a:off x="3330086" y="4466173"/>
                <a:ext cx="312807" cy="25750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15314B6-5295-7A44-9804-7A125916F9DD}"/>
                  </a:ext>
                </a:extLst>
              </p:cNvPr>
              <p:cNvSpPr/>
              <p:nvPr/>
            </p:nvSpPr>
            <p:spPr bwMode="auto">
              <a:xfrm rot="10800000" flipH="1">
                <a:off x="3642893" y="4466173"/>
                <a:ext cx="312807" cy="257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45" name="Rectangle 35">
                <a:extLst>
                  <a:ext uri="{FF2B5EF4-FFF2-40B4-BE49-F238E27FC236}">
                    <a16:creationId xmlns:a16="http://schemas.microsoft.com/office/drawing/2014/main" id="{B2A07013-A200-E548-8A55-55E84588E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1C71290-157C-3547-9025-46056D3FD258}"/>
                  </a:ext>
                </a:extLst>
              </p:cNvPr>
              <p:cNvSpPr/>
              <p:nvPr/>
            </p:nvSpPr>
            <p:spPr bwMode="auto">
              <a:xfrm rot="10800000" flipH="1">
                <a:off x="4278936" y="4466173"/>
                <a:ext cx="312807" cy="25750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A3F980E-E74B-E54D-B2E9-955A298BE1C4}"/>
                  </a:ext>
                </a:extLst>
              </p:cNvPr>
              <p:cNvSpPr/>
              <p:nvPr/>
            </p:nvSpPr>
            <p:spPr bwMode="auto">
              <a:xfrm rot="10800000" flipH="1">
                <a:off x="4591743" y="4466173"/>
                <a:ext cx="312807" cy="2575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11E9987-84A4-F146-AB67-E945CE7D958E}"/>
                  </a:ext>
                </a:extLst>
              </p:cNvPr>
              <p:cNvSpPr/>
              <p:nvPr/>
            </p:nvSpPr>
            <p:spPr bwMode="auto">
              <a:xfrm rot="10800000" flipH="1">
                <a:off x="4904550" y="4466173"/>
                <a:ext cx="312807" cy="25750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</p:grpSp>
        <p:grpSp>
          <p:nvGrpSpPr>
            <p:cNvPr id="29" name="Group 1">
              <a:extLst>
                <a:ext uri="{FF2B5EF4-FFF2-40B4-BE49-F238E27FC236}">
                  <a16:creationId xmlns:a16="http://schemas.microsoft.com/office/drawing/2014/main" id="{CAB40378-89B1-9244-9B1F-CF762B4A95B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69053" y="3633636"/>
              <a:ext cx="263572" cy="45719"/>
              <a:chOff x="3327006" y="4463473"/>
              <a:chExt cx="1892485" cy="26143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EB428F-7F51-054F-9B46-E64FA7E58EAF}"/>
                  </a:ext>
                </a:extLst>
              </p:cNvPr>
              <p:cNvSpPr/>
              <p:nvPr/>
            </p:nvSpPr>
            <p:spPr bwMode="auto">
              <a:xfrm rot="10800000" flipH="1">
                <a:off x="3327459" y="4465571"/>
                <a:ext cx="312807" cy="25750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C8F4E62-B50C-1140-9BC2-C39B81E6891D}"/>
                  </a:ext>
                </a:extLst>
              </p:cNvPr>
              <p:cNvSpPr/>
              <p:nvPr/>
            </p:nvSpPr>
            <p:spPr bwMode="auto">
              <a:xfrm rot="10800000" flipH="1">
                <a:off x="3640266" y="4465571"/>
                <a:ext cx="312807" cy="257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39" name="Rectangle 35">
                <a:extLst>
                  <a:ext uri="{FF2B5EF4-FFF2-40B4-BE49-F238E27FC236}">
                    <a16:creationId xmlns:a16="http://schemas.microsoft.com/office/drawing/2014/main" id="{446CD56B-CA86-EA43-98E0-D0FE5C0824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7C691E2-98AF-7740-B4BB-34981900B138}"/>
                  </a:ext>
                </a:extLst>
              </p:cNvPr>
              <p:cNvSpPr/>
              <p:nvPr/>
            </p:nvSpPr>
            <p:spPr bwMode="auto">
              <a:xfrm rot="10800000" flipH="1">
                <a:off x="4276309" y="4465571"/>
                <a:ext cx="312807" cy="25750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EFD92AC-98DF-0B41-AB22-013E9710CF13}"/>
                  </a:ext>
                </a:extLst>
              </p:cNvPr>
              <p:cNvSpPr/>
              <p:nvPr/>
            </p:nvSpPr>
            <p:spPr bwMode="auto">
              <a:xfrm rot="10800000" flipH="1">
                <a:off x="4589116" y="4465571"/>
                <a:ext cx="312807" cy="2575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EE717B-EDF8-BE43-8DCD-66A3EA520390}"/>
                  </a:ext>
                </a:extLst>
              </p:cNvPr>
              <p:cNvSpPr/>
              <p:nvPr/>
            </p:nvSpPr>
            <p:spPr bwMode="auto">
              <a:xfrm rot="10800000" flipH="1">
                <a:off x="4901922" y="4465571"/>
                <a:ext cx="312807" cy="25750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</p:grpSp>
        <p:grpSp>
          <p:nvGrpSpPr>
            <p:cNvPr id="30" name="Group 1">
              <a:extLst>
                <a:ext uri="{FF2B5EF4-FFF2-40B4-BE49-F238E27FC236}">
                  <a16:creationId xmlns:a16="http://schemas.microsoft.com/office/drawing/2014/main" id="{A48716C2-9791-A143-B4B1-F4F29C3D041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68280" y="4052191"/>
              <a:ext cx="263572" cy="45719"/>
              <a:chOff x="3327006" y="4463473"/>
              <a:chExt cx="1892485" cy="26143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DDD7CFC-F6CD-9049-BB85-1158FBEE648A}"/>
                  </a:ext>
                </a:extLst>
              </p:cNvPr>
              <p:cNvSpPr/>
              <p:nvPr/>
            </p:nvSpPr>
            <p:spPr bwMode="auto">
              <a:xfrm rot="10800000" flipH="1">
                <a:off x="3330894" y="4464467"/>
                <a:ext cx="312807" cy="25750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EBAF3E2-D2CF-954A-81CE-2ED64F6D9464}"/>
                  </a:ext>
                </a:extLst>
              </p:cNvPr>
              <p:cNvSpPr/>
              <p:nvPr/>
            </p:nvSpPr>
            <p:spPr bwMode="auto">
              <a:xfrm rot="10800000" flipH="1">
                <a:off x="3643701" y="4464467"/>
                <a:ext cx="312807" cy="257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33" name="Rectangle 35">
                <a:extLst>
                  <a:ext uri="{FF2B5EF4-FFF2-40B4-BE49-F238E27FC236}">
                    <a16:creationId xmlns:a16="http://schemas.microsoft.com/office/drawing/2014/main" id="{6FF5840D-7206-0E4A-BA1F-6C839B384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C612EB4-F297-084B-8C8D-6DEBEE30F661}"/>
                  </a:ext>
                </a:extLst>
              </p:cNvPr>
              <p:cNvSpPr/>
              <p:nvPr/>
            </p:nvSpPr>
            <p:spPr bwMode="auto">
              <a:xfrm rot="10800000" flipH="1">
                <a:off x="4279744" y="4464467"/>
                <a:ext cx="312807" cy="25750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5581303-5A55-C240-9D03-412D2F0B47C7}"/>
                  </a:ext>
                </a:extLst>
              </p:cNvPr>
              <p:cNvSpPr/>
              <p:nvPr/>
            </p:nvSpPr>
            <p:spPr bwMode="auto">
              <a:xfrm rot="10800000" flipH="1">
                <a:off x="4592551" y="4464467"/>
                <a:ext cx="312807" cy="2575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DC9BD92-C27D-1C49-B29B-48A11905FD63}"/>
                  </a:ext>
                </a:extLst>
              </p:cNvPr>
              <p:cNvSpPr/>
              <p:nvPr/>
            </p:nvSpPr>
            <p:spPr bwMode="auto">
              <a:xfrm rot="10800000" flipH="1">
                <a:off x="4905358" y="4464467"/>
                <a:ext cx="312807" cy="25750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solidFill>
                    <a:prstClr val="black"/>
                  </a:solidFill>
                  <a:ea typeface="MS PGothic" pitchFamily="34" charset="-128"/>
                  <a:cs typeface="ＭＳ Ｐゴシック" charset="0"/>
                </a:endParaRPr>
              </a:p>
            </p:txBody>
          </p:sp>
        </p:grpSp>
      </p:grpSp>
      <p:sp>
        <p:nvSpPr>
          <p:cNvPr id="105" name="TextBox 9">
            <a:extLst>
              <a:ext uri="{FF2B5EF4-FFF2-40B4-BE49-F238E27FC236}">
                <a16:creationId xmlns:a16="http://schemas.microsoft.com/office/drawing/2014/main" id="{DF878E91-532F-4C4D-81CD-7623486F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275" y="4517435"/>
            <a:ext cx="1249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dirty="0"/>
              <a:t>Internal</a:t>
            </a:r>
          </a:p>
        </p:txBody>
      </p:sp>
      <p:sp>
        <p:nvSpPr>
          <p:cNvPr id="102" name="Rectangle 1">
            <a:extLst>
              <a:ext uri="{FF2B5EF4-FFF2-40B4-BE49-F238E27FC236}">
                <a16:creationId xmlns:a16="http://schemas.microsoft.com/office/drawing/2014/main" id="{818A6F42-1F8C-9146-9A63-3523DC50DD56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1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CA614C-F721-8A42-A196-5D336FD31528}"/>
              </a:ext>
            </a:extLst>
          </p:cNvPr>
          <p:cNvGrpSpPr>
            <a:grpSpLocks/>
          </p:cNvGrpSpPr>
          <p:nvPr/>
        </p:nvGrpSpPr>
        <p:grpSpPr bwMode="auto">
          <a:xfrm rot="20062595">
            <a:off x="6424445" y="4845056"/>
            <a:ext cx="4601393" cy="3247802"/>
            <a:chOff x="2878009" y="1689538"/>
            <a:chExt cx="5005608" cy="3598613"/>
          </a:xfrm>
        </p:grpSpPr>
        <p:pic>
          <p:nvPicPr>
            <p:cNvPr id="17" name="Picture 15">
              <a:extLst>
                <a:ext uri="{FF2B5EF4-FFF2-40B4-BE49-F238E27FC236}">
                  <a16:creationId xmlns:a16="http://schemas.microsoft.com/office/drawing/2014/main" id="{C8236BD7-E03E-E848-9B9A-55AD36CF3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878009" y="1792192"/>
              <a:ext cx="5005608" cy="3495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Straight Arrow Connector 12">
              <a:extLst>
                <a:ext uri="{FF2B5EF4-FFF2-40B4-BE49-F238E27FC236}">
                  <a16:creationId xmlns:a16="http://schemas.microsoft.com/office/drawing/2014/main" id="{F453EDD1-09C9-F44B-A0BD-F1D215A197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537405">
              <a:off x="4708547" y="1689538"/>
              <a:ext cx="1686675" cy="1350892"/>
            </a:xfrm>
            <a:prstGeom prst="straightConnector1">
              <a:avLst/>
            </a:prstGeom>
            <a:noFill/>
            <a:ln w="381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F3796C-A4B4-DD42-B76B-8C23E5B9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/>
              <a:t>Anomalous groups (collective): AMEN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6734C-BDFF-7A47-A669-1E8BBFE01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1" y="1524000"/>
            <a:ext cx="10476328" cy="754380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Internal</a:t>
            </a:r>
            <a:r>
              <a:rPr lang="en-US" dirty="0"/>
              <a:t> nodes are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structurally dense </a:t>
            </a:r>
            <a:r>
              <a:rPr lang="en-US" dirty="0"/>
              <a:t>&amp; coherent in </a:t>
            </a:r>
            <a:r>
              <a:rPr lang="en-US" b="1" dirty="0">
                <a:latin typeface="Gill Sans" panose="020B0502020104020203" pitchFamily="34" charset="-79"/>
                <a:cs typeface="Gill Sans" panose="020B0502020104020203" pitchFamily="34" charset="-79"/>
              </a:rPr>
              <a:t>focus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</a:t>
            </a:r>
            <a:r>
              <a:rPr lang="en-US" dirty="0"/>
              <a:t> nodes are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structurally sparse 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or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not-surprising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/>
              <a:t>or different in </a:t>
            </a:r>
            <a:r>
              <a:rPr lang="en-US" b="1" dirty="0">
                <a:latin typeface="Gill Sans" panose="020B0502020104020203" pitchFamily="34" charset="-79"/>
                <a:cs typeface="Gill Sans" panose="020B0502020104020203" pitchFamily="34" charset="-79"/>
              </a:rPr>
              <a:t>focus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61EEC-9115-F240-8918-68BC96B3B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9294" y="3450302"/>
            <a:ext cx="11223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solidFill>
                  <a:srgbClr val="D20000"/>
                </a:solidFill>
                <a:latin typeface="Arial" panose="020B0604020202020204" pitchFamily="34" charset="0"/>
              </a:rPr>
              <a:t>chess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F701D-DE86-7D41-86B2-4FAF778BC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7369" y="3442364"/>
            <a:ext cx="1122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D20000"/>
                </a:solidFill>
                <a:latin typeface="Arial" panose="020B0604020202020204" pitchFamily="34" charset="0"/>
              </a:rPr>
              <a:t>biking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AFC777-8A53-3241-86B4-7E935C5E62FB}"/>
              </a:ext>
            </a:extLst>
          </p:cNvPr>
          <p:cNvGrpSpPr/>
          <p:nvPr/>
        </p:nvGrpSpPr>
        <p:grpSpPr>
          <a:xfrm>
            <a:off x="14237494" y="2770852"/>
            <a:ext cx="2128837" cy="774700"/>
            <a:chOff x="14237494" y="2770852"/>
            <a:chExt cx="2128837" cy="774700"/>
          </a:xfrm>
        </p:grpSpPr>
        <p:cxnSp>
          <p:nvCxnSpPr>
            <p:cNvPr id="4" name="Straight Arrow Connector 14">
              <a:extLst>
                <a:ext uri="{FF2B5EF4-FFF2-40B4-BE49-F238E27FC236}">
                  <a16:creationId xmlns:a16="http://schemas.microsoft.com/office/drawing/2014/main" id="{CA15F09F-3A07-9C4F-A734-1D2A445BE6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5455106" y="3161377"/>
              <a:ext cx="7938" cy="384175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Straight Arrow Connector 14">
              <a:extLst>
                <a:ext uri="{FF2B5EF4-FFF2-40B4-BE49-F238E27FC236}">
                  <a16:creationId xmlns:a16="http://schemas.microsoft.com/office/drawing/2014/main" id="{8E139E07-4191-8E46-BD7E-B0EA46A4AF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183769" y="3142327"/>
              <a:ext cx="7937" cy="384175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" name="Group 20">
              <a:extLst>
                <a:ext uri="{FF2B5EF4-FFF2-40B4-BE49-F238E27FC236}">
                  <a16:creationId xmlns:a16="http://schemas.microsoft.com/office/drawing/2014/main" id="{7AB09287-C23C-A84E-9EC5-6B8FEFC68A8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237494" y="2770852"/>
              <a:ext cx="2128837" cy="328616"/>
              <a:chOff x="3327006" y="4463470"/>
              <a:chExt cx="1892485" cy="261442"/>
            </a:xfrm>
          </p:grpSpPr>
          <p:sp>
            <p:nvSpPr>
              <p:cNvPr id="9" name="Rectangle 21">
                <a:extLst>
                  <a:ext uri="{FF2B5EF4-FFF2-40B4-BE49-F238E27FC236}">
                    <a16:creationId xmlns:a16="http://schemas.microsoft.com/office/drawing/2014/main" id="{35F5142D-5E0A-394B-87FF-56FA9EB0F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327006" y="4463473"/>
                <a:ext cx="314544" cy="261439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25">
                <a:extLst>
                  <a:ext uri="{FF2B5EF4-FFF2-40B4-BE49-F238E27FC236}">
                    <a16:creationId xmlns:a16="http://schemas.microsoft.com/office/drawing/2014/main" id="{77D55590-F991-3E4B-A396-EEF604FE4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643184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26">
                <a:extLst>
                  <a:ext uri="{FF2B5EF4-FFF2-40B4-BE49-F238E27FC236}">
                    <a16:creationId xmlns:a16="http://schemas.microsoft.com/office/drawing/2014/main" id="{5CF440DF-FEF2-944D-A712-2C1614D85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0"/>
                <a:ext cx="314544" cy="261439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27">
                <a:extLst>
                  <a:ext uri="{FF2B5EF4-FFF2-40B4-BE49-F238E27FC236}">
                    <a16:creationId xmlns:a16="http://schemas.microsoft.com/office/drawing/2014/main" id="{EB78D68D-B318-3246-8DBD-079CF4DFA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275859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28">
                <a:extLst>
                  <a:ext uri="{FF2B5EF4-FFF2-40B4-BE49-F238E27FC236}">
                    <a16:creationId xmlns:a16="http://schemas.microsoft.com/office/drawing/2014/main" id="{1D6B8DA2-E28B-4145-A92F-A309091DF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590403" y="4463473"/>
                <a:ext cx="314544" cy="2614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29">
                <a:extLst>
                  <a:ext uri="{FF2B5EF4-FFF2-40B4-BE49-F238E27FC236}">
                    <a16:creationId xmlns:a16="http://schemas.microsoft.com/office/drawing/2014/main" id="{CEC57540-83E9-1042-8FFF-584CE922C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904947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4F81BD"/>
                  </a:buClr>
                  <a:buSzPct val="65000"/>
                  <a:buFont typeface="Wingdings" pitchFamily="2" charset="2"/>
                  <a:buChar char="n"/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540BC2-0609-ED4D-8E23-FD3257A0B858}"/>
              </a:ext>
            </a:extLst>
          </p:cNvPr>
          <p:cNvGrpSpPr>
            <a:grpSpLocks/>
          </p:cNvGrpSpPr>
          <p:nvPr/>
        </p:nvGrpSpPr>
        <p:grpSpPr bwMode="auto">
          <a:xfrm>
            <a:off x="1390110" y="4876801"/>
            <a:ext cx="4223289" cy="3733800"/>
            <a:chOff x="731838" y="1537538"/>
            <a:chExt cx="3644900" cy="3122612"/>
          </a:xfrm>
        </p:grpSpPr>
        <p:pic>
          <p:nvPicPr>
            <p:cNvPr id="21" name="Picture 1">
              <a:extLst>
                <a:ext uri="{FF2B5EF4-FFF2-40B4-BE49-F238E27FC236}">
                  <a16:creationId xmlns:a16="http://schemas.microsoft.com/office/drawing/2014/main" id="{EF3FA92F-E36E-2B4E-B6CB-5DC4A9A9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838" y="1537538"/>
              <a:ext cx="3644900" cy="312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3" name="Straight Arrow Connector 3">
              <a:extLst>
                <a:ext uri="{FF2B5EF4-FFF2-40B4-BE49-F238E27FC236}">
                  <a16:creationId xmlns:a16="http://schemas.microsoft.com/office/drawing/2014/main" id="{3D94B7AB-8151-244C-BF7A-F01895D977D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870076" y="1537538"/>
              <a:ext cx="244557" cy="630237"/>
            </a:xfrm>
            <a:prstGeom prst="straightConnector1">
              <a:avLst/>
            </a:prstGeom>
            <a:noFill/>
            <a:ln w="381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" name="Oval 6">
            <a:extLst>
              <a:ext uri="{FF2B5EF4-FFF2-40B4-BE49-F238E27FC236}">
                <a16:creationId xmlns:a16="http://schemas.microsoft.com/office/drawing/2014/main" id="{6D3DAF16-5382-A44A-A1C4-6C6DA046E721}"/>
              </a:ext>
            </a:extLst>
          </p:cNvPr>
          <p:cNvSpPr/>
          <p:nvPr/>
        </p:nvSpPr>
        <p:spPr bwMode="auto">
          <a:xfrm rot="12754122">
            <a:off x="10725066" y="1440305"/>
            <a:ext cx="3264531" cy="3024213"/>
          </a:xfrm>
          <a:custGeom>
            <a:avLst/>
            <a:gdLst>
              <a:gd name="connsiteX0" fmla="*/ 0 w 2062265"/>
              <a:gd name="connsiteY0" fmla="*/ 938720 h 1877439"/>
              <a:gd name="connsiteX1" fmla="*/ 1031133 w 2062265"/>
              <a:gd name="connsiteY1" fmla="*/ 0 h 1877439"/>
              <a:gd name="connsiteX2" fmla="*/ 2062266 w 2062265"/>
              <a:gd name="connsiteY2" fmla="*/ 938720 h 1877439"/>
              <a:gd name="connsiteX3" fmla="*/ 1031133 w 2062265"/>
              <a:gd name="connsiteY3" fmla="*/ 1877440 h 1877439"/>
              <a:gd name="connsiteX4" fmla="*/ 0 w 2062265"/>
              <a:gd name="connsiteY4" fmla="*/ 938720 h 1877439"/>
              <a:gd name="connsiteX0" fmla="*/ 0 w 1896896"/>
              <a:gd name="connsiteY0" fmla="*/ 948803 h 1891659"/>
              <a:gd name="connsiteX1" fmla="*/ 1031133 w 1896896"/>
              <a:gd name="connsiteY1" fmla="*/ 10083 h 1891659"/>
              <a:gd name="connsiteX2" fmla="*/ 1896896 w 1896896"/>
              <a:gd name="connsiteY2" fmla="*/ 627791 h 1891659"/>
              <a:gd name="connsiteX3" fmla="*/ 1031133 w 1896896"/>
              <a:gd name="connsiteY3" fmla="*/ 1887523 h 1891659"/>
              <a:gd name="connsiteX4" fmla="*/ 0 w 1896896"/>
              <a:gd name="connsiteY4" fmla="*/ 948803 h 1891659"/>
              <a:gd name="connsiteX0" fmla="*/ 0 w 1934845"/>
              <a:gd name="connsiteY0" fmla="*/ 943195 h 1892956"/>
              <a:gd name="connsiteX1" fmla="*/ 1031133 w 1934845"/>
              <a:gd name="connsiteY1" fmla="*/ 4475 h 1892956"/>
              <a:gd name="connsiteX2" fmla="*/ 1896896 w 1934845"/>
              <a:gd name="connsiteY2" fmla="*/ 622183 h 1892956"/>
              <a:gd name="connsiteX3" fmla="*/ 1760707 w 1934845"/>
              <a:gd name="connsiteY3" fmla="*/ 1405260 h 1892956"/>
              <a:gd name="connsiteX4" fmla="*/ 1031133 w 1934845"/>
              <a:gd name="connsiteY4" fmla="*/ 1881915 h 1892956"/>
              <a:gd name="connsiteX5" fmla="*/ 0 w 1934845"/>
              <a:gd name="connsiteY5" fmla="*/ 943195 h 1892956"/>
              <a:gd name="connsiteX0" fmla="*/ 0 w 1905833"/>
              <a:gd name="connsiteY0" fmla="*/ 943195 h 1882127"/>
              <a:gd name="connsiteX1" fmla="*/ 1031133 w 1905833"/>
              <a:gd name="connsiteY1" fmla="*/ 4475 h 1882127"/>
              <a:gd name="connsiteX2" fmla="*/ 1896896 w 1905833"/>
              <a:gd name="connsiteY2" fmla="*/ 622183 h 1882127"/>
              <a:gd name="connsiteX3" fmla="*/ 1215958 w 1905833"/>
              <a:gd name="connsiteY3" fmla="*/ 1025881 h 1882127"/>
              <a:gd name="connsiteX4" fmla="*/ 1031133 w 1905833"/>
              <a:gd name="connsiteY4" fmla="*/ 1881915 h 1882127"/>
              <a:gd name="connsiteX5" fmla="*/ 0 w 1905833"/>
              <a:gd name="connsiteY5" fmla="*/ 943195 h 1882127"/>
              <a:gd name="connsiteX0" fmla="*/ 0 w 2051748"/>
              <a:gd name="connsiteY0" fmla="*/ 1325307 h 1905120"/>
              <a:gd name="connsiteX1" fmla="*/ 1177048 w 2051748"/>
              <a:gd name="connsiteY1" fmla="*/ 16936 h 1905120"/>
              <a:gd name="connsiteX2" fmla="*/ 2042811 w 2051748"/>
              <a:gd name="connsiteY2" fmla="*/ 634644 h 1905120"/>
              <a:gd name="connsiteX3" fmla="*/ 1361873 w 2051748"/>
              <a:gd name="connsiteY3" fmla="*/ 1038342 h 1905120"/>
              <a:gd name="connsiteX4" fmla="*/ 1177048 w 2051748"/>
              <a:gd name="connsiteY4" fmla="*/ 1894376 h 1905120"/>
              <a:gd name="connsiteX5" fmla="*/ 0 w 2051748"/>
              <a:gd name="connsiteY5" fmla="*/ 1325307 h 1905120"/>
              <a:gd name="connsiteX0" fmla="*/ 62225 w 2113973"/>
              <a:gd name="connsiteY0" fmla="*/ 1311550 h 1884795"/>
              <a:gd name="connsiteX1" fmla="*/ 276235 w 2113973"/>
              <a:gd name="connsiteY1" fmla="*/ 421471 h 1884795"/>
              <a:gd name="connsiteX2" fmla="*/ 1239273 w 2113973"/>
              <a:gd name="connsiteY2" fmla="*/ 3179 h 1884795"/>
              <a:gd name="connsiteX3" fmla="*/ 2105036 w 2113973"/>
              <a:gd name="connsiteY3" fmla="*/ 620887 h 1884795"/>
              <a:gd name="connsiteX4" fmla="*/ 1424098 w 2113973"/>
              <a:gd name="connsiteY4" fmla="*/ 1024585 h 1884795"/>
              <a:gd name="connsiteX5" fmla="*/ 1239273 w 2113973"/>
              <a:gd name="connsiteY5" fmla="*/ 1880619 h 1884795"/>
              <a:gd name="connsiteX6" fmla="*/ 62225 w 2113973"/>
              <a:gd name="connsiteY6" fmla="*/ 1311550 h 1884795"/>
              <a:gd name="connsiteX0" fmla="*/ 38583 w 2090331"/>
              <a:gd name="connsiteY0" fmla="*/ 1310820 h 1883522"/>
              <a:gd name="connsiteX1" fmla="*/ 281777 w 2090331"/>
              <a:gd name="connsiteY1" fmla="*/ 800119 h 1883522"/>
              <a:gd name="connsiteX2" fmla="*/ 252593 w 2090331"/>
              <a:gd name="connsiteY2" fmla="*/ 420741 h 1883522"/>
              <a:gd name="connsiteX3" fmla="*/ 1215631 w 2090331"/>
              <a:gd name="connsiteY3" fmla="*/ 2449 h 1883522"/>
              <a:gd name="connsiteX4" fmla="*/ 2081394 w 2090331"/>
              <a:gd name="connsiteY4" fmla="*/ 620157 h 1883522"/>
              <a:gd name="connsiteX5" fmla="*/ 1400456 w 2090331"/>
              <a:gd name="connsiteY5" fmla="*/ 1023855 h 1883522"/>
              <a:gd name="connsiteX6" fmla="*/ 1215631 w 2090331"/>
              <a:gd name="connsiteY6" fmla="*/ 1879889 h 1883522"/>
              <a:gd name="connsiteX7" fmla="*/ 38583 w 2090331"/>
              <a:gd name="connsiteY7" fmla="*/ 1310820 h 1883522"/>
              <a:gd name="connsiteX0" fmla="*/ 182218 w 1912953"/>
              <a:gd name="connsiteY0" fmla="*/ 1495645 h 1893385"/>
              <a:gd name="connsiteX1" fmla="*/ 104399 w 1912953"/>
              <a:gd name="connsiteY1" fmla="*/ 800119 h 1893385"/>
              <a:gd name="connsiteX2" fmla="*/ 75215 w 1912953"/>
              <a:gd name="connsiteY2" fmla="*/ 420741 h 1893385"/>
              <a:gd name="connsiteX3" fmla="*/ 1038253 w 1912953"/>
              <a:gd name="connsiteY3" fmla="*/ 2449 h 1893385"/>
              <a:gd name="connsiteX4" fmla="*/ 1904016 w 1912953"/>
              <a:gd name="connsiteY4" fmla="*/ 620157 h 1893385"/>
              <a:gd name="connsiteX5" fmla="*/ 1223078 w 1912953"/>
              <a:gd name="connsiteY5" fmla="*/ 1023855 h 1893385"/>
              <a:gd name="connsiteX6" fmla="*/ 1038253 w 1912953"/>
              <a:gd name="connsiteY6" fmla="*/ 1879889 h 1893385"/>
              <a:gd name="connsiteX7" fmla="*/ 182218 w 1912953"/>
              <a:gd name="connsiteY7" fmla="*/ 1495645 h 1893385"/>
              <a:gd name="connsiteX0" fmla="*/ 335532 w 2066267"/>
              <a:gd name="connsiteY0" fmla="*/ 1495645 h 1892038"/>
              <a:gd name="connsiteX1" fmla="*/ 4794 w 2066267"/>
              <a:gd name="connsiteY1" fmla="*/ 1043311 h 1892038"/>
              <a:gd name="connsiteX2" fmla="*/ 228529 w 2066267"/>
              <a:gd name="connsiteY2" fmla="*/ 420741 h 1892038"/>
              <a:gd name="connsiteX3" fmla="*/ 1191567 w 2066267"/>
              <a:gd name="connsiteY3" fmla="*/ 2449 h 1892038"/>
              <a:gd name="connsiteX4" fmla="*/ 2057330 w 2066267"/>
              <a:gd name="connsiteY4" fmla="*/ 620157 h 1892038"/>
              <a:gd name="connsiteX5" fmla="*/ 1376392 w 2066267"/>
              <a:gd name="connsiteY5" fmla="*/ 1023855 h 1892038"/>
              <a:gd name="connsiteX6" fmla="*/ 1191567 w 2066267"/>
              <a:gd name="connsiteY6" fmla="*/ 1879889 h 1892038"/>
              <a:gd name="connsiteX7" fmla="*/ 335532 w 2066267"/>
              <a:gd name="connsiteY7" fmla="*/ 1495645 h 189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6267" h="1892038">
                <a:moveTo>
                  <a:pt x="335532" y="1495645"/>
                </a:moveTo>
                <a:cubicBezTo>
                  <a:pt x="137736" y="1356215"/>
                  <a:pt x="-30874" y="1191657"/>
                  <a:pt x="4794" y="1043311"/>
                </a:cubicBezTo>
                <a:cubicBezTo>
                  <a:pt x="40462" y="894965"/>
                  <a:pt x="29112" y="558550"/>
                  <a:pt x="228529" y="420741"/>
                </a:cubicBezTo>
                <a:cubicBezTo>
                  <a:pt x="427946" y="282932"/>
                  <a:pt x="886767" y="-30787"/>
                  <a:pt x="1191567" y="2449"/>
                </a:cubicBezTo>
                <a:cubicBezTo>
                  <a:pt x="1496367" y="35685"/>
                  <a:pt x="1966539" y="388314"/>
                  <a:pt x="2057330" y="620157"/>
                </a:cubicBezTo>
                <a:cubicBezTo>
                  <a:pt x="2148121" y="852000"/>
                  <a:pt x="1520686" y="813900"/>
                  <a:pt x="1376392" y="1023855"/>
                </a:cubicBezTo>
                <a:cubicBezTo>
                  <a:pt x="1232098" y="1233810"/>
                  <a:pt x="1365044" y="1801257"/>
                  <a:pt x="1191567" y="1879889"/>
                </a:cubicBezTo>
                <a:cubicBezTo>
                  <a:pt x="1018090" y="1958521"/>
                  <a:pt x="533328" y="1635075"/>
                  <a:pt x="335532" y="149564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7E552E-A64C-204A-B961-FB555B57901A}"/>
              </a:ext>
            </a:extLst>
          </p:cNvPr>
          <p:cNvGrpSpPr/>
          <p:nvPr/>
        </p:nvGrpSpPr>
        <p:grpSpPr>
          <a:xfrm>
            <a:off x="11021354" y="1981200"/>
            <a:ext cx="2296977" cy="2077264"/>
            <a:chOff x="11108531" y="1981200"/>
            <a:chExt cx="2296977" cy="2077264"/>
          </a:xfrm>
        </p:grpSpPr>
        <p:cxnSp>
          <p:nvCxnSpPr>
            <p:cNvPr id="50" name="Straight Connector 18">
              <a:extLst>
                <a:ext uri="{FF2B5EF4-FFF2-40B4-BE49-F238E27FC236}">
                  <a16:creationId xmlns:a16="http://schemas.microsoft.com/office/drawing/2014/main" id="{075704A6-ED9C-244F-9BAD-249C828A4E80}"/>
                </a:ext>
              </a:extLst>
            </p:cNvPr>
            <p:cNvCxnSpPr>
              <a:cxnSpLocks noChangeShapeType="1"/>
              <a:endCxn id="45" idx="3"/>
            </p:cNvCxnSpPr>
            <p:nvPr/>
          </p:nvCxnSpPr>
          <p:spPr bwMode="auto">
            <a:xfrm flipV="1">
              <a:off x="12704396" y="2250098"/>
              <a:ext cx="340453" cy="2815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998A5CE-409D-DB49-ABF3-37F519D2C544}"/>
                </a:ext>
              </a:extLst>
            </p:cNvPr>
            <p:cNvGrpSpPr/>
            <p:nvPr/>
          </p:nvGrpSpPr>
          <p:grpSpPr>
            <a:xfrm>
              <a:off x="11108531" y="1981200"/>
              <a:ext cx="2296977" cy="2077264"/>
              <a:chOff x="11186269" y="1813257"/>
              <a:chExt cx="1967230" cy="2385454"/>
            </a:xfrm>
          </p:grpSpPr>
          <p:grpSp>
            <p:nvGrpSpPr>
              <p:cNvPr id="43" name="Group 11">
                <a:extLst>
                  <a:ext uri="{FF2B5EF4-FFF2-40B4-BE49-F238E27FC236}">
                    <a16:creationId xmlns:a16="http://schemas.microsoft.com/office/drawing/2014/main" id="{14FE3502-237E-2B47-A895-099D6FE7ED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86269" y="2427379"/>
                <a:ext cx="1946570" cy="1606425"/>
                <a:chOff x="1973519" y="2520976"/>
                <a:chExt cx="1403440" cy="1011399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0F1578E-B11B-7146-9A40-5A8D4AF71A00}"/>
                    </a:ext>
                  </a:extLst>
                </p:cNvPr>
                <p:cNvSpPr/>
                <p:nvPr/>
              </p:nvSpPr>
              <p:spPr bwMode="auto">
                <a:xfrm>
                  <a:off x="2430357" y="2849011"/>
                  <a:ext cx="239123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7E37A04-448B-7F46-983E-2E01B648834B}"/>
                    </a:ext>
                  </a:extLst>
                </p:cNvPr>
                <p:cNvSpPr/>
                <p:nvPr/>
              </p:nvSpPr>
              <p:spPr bwMode="auto">
                <a:xfrm>
                  <a:off x="2767132" y="2521071"/>
                  <a:ext cx="240374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EEC172BC-FA15-4343-B894-22DB39BB7468}"/>
                    </a:ext>
                  </a:extLst>
                </p:cNvPr>
                <p:cNvSpPr/>
                <p:nvPr/>
              </p:nvSpPr>
              <p:spPr bwMode="auto">
                <a:xfrm>
                  <a:off x="2056025" y="3144408"/>
                  <a:ext cx="240374" cy="23907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4F2013D-36E6-D548-A15B-F5B1510DBA3A}"/>
                    </a:ext>
                  </a:extLst>
                </p:cNvPr>
                <p:cNvSpPr/>
                <p:nvPr/>
              </p:nvSpPr>
              <p:spPr bwMode="auto">
                <a:xfrm>
                  <a:off x="2526757" y="3292106"/>
                  <a:ext cx="240374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B61D911-CAC0-534E-B074-6E7D974D72B1}"/>
                    </a:ext>
                  </a:extLst>
                </p:cNvPr>
                <p:cNvSpPr/>
                <p:nvPr/>
              </p:nvSpPr>
              <p:spPr bwMode="auto">
                <a:xfrm>
                  <a:off x="3136456" y="2835242"/>
                  <a:ext cx="240374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6E7E3DD-BE1A-AE4F-83FB-CFFE2200B405}"/>
                    </a:ext>
                  </a:extLst>
                </p:cNvPr>
                <p:cNvSpPr/>
                <p:nvPr/>
              </p:nvSpPr>
              <p:spPr bwMode="auto">
                <a:xfrm>
                  <a:off x="1973396" y="2805202"/>
                  <a:ext cx="240374" cy="24032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marL="342900" indent="-34290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/>
                  </a:pPr>
                  <a:endParaRPr lang="en-US">
                    <a:ea typeface="ＭＳ Ｐゴシック" charset="0"/>
                    <a:cs typeface="ＭＳ Ｐゴシック" charset="0"/>
                  </a:endParaRPr>
                </a:p>
              </p:txBody>
            </p:sp>
            <p:cxnSp>
              <p:nvCxnSpPr>
                <p:cNvPr id="59" name="Straight Connector 27">
                  <a:extLst>
                    <a:ext uri="{FF2B5EF4-FFF2-40B4-BE49-F238E27FC236}">
                      <a16:creationId xmlns:a16="http://schemas.microsoft.com/office/drawing/2014/main" id="{EEAB5612-A354-3F40-A5EC-55B78A0969A2}"/>
                    </a:ext>
                  </a:extLst>
                </p:cNvPr>
                <p:cNvCxnSpPr>
                  <a:cxnSpLocks noChangeShapeType="1"/>
                  <a:stCxn id="58" idx="6"/>
                  <a:endCxn id="53" idx="2"/>
                </p:cNvCxnSpPr>
                <p:nvPr/>
              </p:nvCxnSpPr>
              <p:spPr bwMode="auto">
                <a:xfrm>
                  <a:off x="2213549" y="2924836"/>
                  <a:ext cx="216625" cy="43815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0" name="Straight Connector 28">
                  <a:extLst>
                    <a:ext uri="{FF2B5EF4-FFF2-40B4-BE49-F238E27FC236}">
                      <a16:creationId xmlns:a16="http://schemas.microsoft.com/office/drawing/2014/main" id="{4DD324FE-2A76-7242-B7D4-3AF61DE46345}"/>
                    </a:ext>
                  </a:extLst>
                </p:cNvPr>
                <p:cNvCxnSpPr>
                  <a:cxnSpLocks noChangeShapeType="1"/>
                  <a:stCxn id="53" idx="3"/>
                  <a:endCxn id="55" idx="7"/>
                </p:cNvCxnSpPr>
                <p:nvPr/>
              </p:nvCxnSpPr>
              <p:spPr bwMode="auto">
                <a:xfrm flipH="1">
                  <a:off x="2261355" y="3053514"/>
                  <a:ext cx="203971" cy="1253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1" name="Straight Connector 29">
                  <a:extLst>
                    <a:ext uri="{FF2B5EF4-FFF2-40B4-BE49-F238E27FC236}">
                      <a16:creationId xmlns:a16="http://schemas.microsoft.com/office/drawing/2014/main" id="{B587CBD3-D3B3-2A43-93CF-240812E42BB5}"/>
                    </a:ext>
                  </a:extLst>
                </p:cNvPr>
                <p:cNvCxnSpPr>
                  <a:cxnSpLocks noChangeShapeType="1"/>
                  <a:stCxn id="55" idx="5"/>
                  <a:endCxn id="56" idx="2"/>
                </p:cNvCxnSpPr>
                <p:nvPr/>
              </p:nvCxnSpPr>
              <p:spPr bwMode="auto">
                <a:xfrm>
                  <a:off x="2261355" y="3348632"/>
                  <a:ext cx="265974" cy="637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2" name="Straight Connector 30">
                  <a:extLst>
                    <a:ext uri="{FF2B5EF4-FFF2-40B4-BE49-F238E27FC236}">
                      <a16:creationId xmlns:a16="http://schemas.microsoft.com/office/drawing/2014/main" id="{79749964-202E-C548-98C2-8AE0738B3B45}"/>
                    </a:ext>
                  </a:extLst>
                </p:cNvPr>
                <p:cNvCxnSpPr>
                  <a:cxnSpLocks noChangeShapeType="1"/>
                  <a:stCxn id="53" idx="4"/>
                  <a:endCxn id="56" idx="0"/>
                </p:cNvCxnSpPr>
                <p:nvPr/>
              </p:nvCxnSpPr>
              <p:spPr bwMode="auto">
                <a:xfrm>
                  <a:off x="2550189" y="3088666"/>
                  <a:ext cx="97155" cy="20367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3" name="Straight Connector 31">
                  <a:extLst>
                    <a:ext uri="{FF2B5EF4-FFF2-40B4-BE49-F238E27FC236}">
                      <a16:creationId xmlns:a16="http://schemas.microsoft.com/office/drawing/2014/main" id="{C666529F-2361-0C42-9EDF-2B7E388D240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622374" y="2725854"/>
                  <a:ext cx="167459" cy="1579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4" name="Straight Connector 32">
                  <a:extLst>
                    <a:ext uri="{FF2B5EF4-FFF2-40B4-BE49-F238E27FC236}">
                      <a16:creationId xmlns:a16="http://schemas.microsoft.com/office/drawing/2014/main" id="{CAF62DF7-8E32-A54F-8351-292CE1FBCA64}"/>
                    </a:ext>
                  </a:extLst>
                </p:cNvPr>
                <p:cNvCxnSpPr>
                  <a:cxnSpLocks noChangeShapeType="1"/>
                  <a:stCxn id="54" idx="5"/>
                  <a:endCxn id="57" idx="1"/>
                </p:cNvCxnSpPr>
                <p:nvPr/>
              </p:nvCxnSpPr>
              <p:spPr bwMode="auto">
                <a:xfrm>
                  <a:off x="2972237" y="2725854"/>
                  <a:ext cx="199844" cy="14431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BFFCFD0-EE30-034E-A15E-414DC08F952C}"/>
                  </a:ext>
                </a:extLst>
              </p:cNvPr>
              <p:cNvSpPr/>
              <p:nvPr/>
            </p:nvSpPr>
            <p:spPr bwMode="auto">
              <a:xfrm>
                <a:off x="12820100" y="3838820"/>
                <a:ext cx="333399" cy="35989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F6BFCE9-0D99-7044-83A4-D5AA7993AF5F}"/>
                  </a:ext>
                </a:extLst>
              </p:cNvPr>
              <p:cNvSpPr/>
              <p:nvPr/>
            </p:nvSpPr>
            <p:spPr bwMode="auto">
              <a:xfrm>
                <a:off x="12795790" y="1813257"/>
                <a:ext cx="333399" cy="3617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/>
                </a:pPr>
                <a:endParaRPr lang="en-US">
                  <a:ea typeface="ＭＳ Ｐゴシック" charset="0"/>
                  <a:cs typeface="ＭＳ Ｐゴシック" charset="0"/>
                </a:endParaRPr>
              </a:p>
            </p:txBody>
          </p:sp>
          <p:cxnSp>
            <p:nvCxnSpPr>
              <p:cNvPr id="46" name="Straight Connector 14">
                <a:extLst>
                  <a:ext uri="{FF2B5EF4-FFF2-40B4-BE49-F238E27FC236}">
                    <a16:creationId xmlns:a16="http://schemas.microsoft.com/office/drawing/2014/main" id="{B7F4C5EB-2D3E-2E4D-9E7C-CB9DFC746A19}"/>
                  </a:ext>
                </a:extLst>
              </p:cNvPr>
              <p:cNvCxnSpPr>
                <a:cxnSpLocks noChangeShapeType="1"/>
                <a:stCxn id="44" idx="0"/>
                <a:endCxn id="57" idx="4"/>
              </p:cNvCxnSpPr>
              <p:nvPr/>
            </p:nvCxnSpPr>
            <p:spPr bwMode="auto">
              <a:xfrm flipH="1" flipV="1">
                <a:off x="12965962" y="3308244"/>
                <a:ext cx="20838" cy="530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Straight Connector 15">
                <a:extLst>
                  <a:ext uri="{FF2B5EF4-FFF2-40B4-BE49-F238E27FC236}">
                    <a16:creationId xmlns:a16="http://schemas.microsoft.com/office/drawing/2014/main" id="{BA3E3BB2-1664-E443-9546-4C38EAAD9524}"/>
                  </a:ext>
                </a:extLst>
              </p:cNvPr>
              <p:cNvCxnSpPr>
                <a:cxnSpLocks noChangeShapeType="1"/>
                <a:stCxn id="44" idx="1"/>
                <a:endCxn id="54" idx="4"/>
              </p:cNvCxnSpPr>
              <p:nvPr/>
            </p:nvCxnSpPr>
            <p:spPr bwMode="auto">
              <a:xfrm flipH="1" flipV="1">
                <a:off x="12453710" y="2809240"/>
                <a:ext cx="415215" cy="108228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" name="Straight Connector 16">
                <a:extLst>
                  <a:ext uri="{FF2B5EF4-FFF2-40B4-BE49-F238E27FC236}">
                    <a16:creationId xmlns:a16="http://schemas.microsoft.com/office/drawing/2014/main" id="{28BE3607-A6B5-4649-8903-F4C2E0244BD9}"/>
                  </a:ext>
                </a:extLst>
              </p:cNvPr>
              <p:cNvCxnSpPr>
                <a:cxnSpLocks noChangeShapeType="1"/>
                <a:stCxn id="44" idx="1"/>
                <a:endCxn id="53" idx="5"/>
              </p:cNvCxnSpPr>
              <p:nvPr/>
            </p:nvCxnSpPr>
            <p:spPr bwMode="auto">
              <a:xfrm flipH="1" flipV="1">
                <a:off x="12102995" y="3274213"/>
                <a:ext cx="765930" cy="61731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" name="Straight Connector 17">
                <a:extLst>
                  <a:ext uri="{FF2B5EF4-FFF2-40B4-BE49-F238E27FC236}">
                    <a16:creationId xmlns:a16="http://schemas.microsoft.com/office/drawing/2014/main" id="{CC7CE7EC-A31E-FE43-8B1D-732853FB8AC9}"/>
                  </a:ext>
                </a:extLst>
              </p:cNvPr>
              <p:cNvCxnSpPr>
                <a:cxnSpLocks noChangeShapeType="1"/>
                <a:stCxn id="44" idx="2"/>
                <a:endCxn id="56" idx="6"/>
              </p:cNvCxnSpPr>
              <p:nvPr/>
            </p:nvCxnSpPr>
            <p:spPr bwMode="auto">
              <a:xfrm flipH="1" flipV="1">
                <a:off x="12287009" y="3843035"/>
                <a:ext cx="533091" cy="1757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" name="Straight Connector 19">
                <a:extLst>
                  <a:ext uri="{FF2B5EF4-FFF2-40B4-BE49-F238E27FC236}">
                    <a16:creationId xmlns:a16="http://schemas.microsoft.com/office/drawing/2014/main" id="{86A08A14-1A09-A740-A5C9-69FCE50CD9DC}"/>
                  </a:ext>
                </a:extLst>
              </p:cNvPr>
              <p:cNvCxnSpPr>
                <a:cxnSpLocks noChangeShapeType="1"/>
                <a:stCxn id="45" idx="4"/>
                <a:endCxn id="57" idx="0"/>
              </p:cNvCxnSpPr>
              <p:nvPr/>
            </p:nvCxnSpPr>
            <p:spPr bwMode="auto">
              <a:xfrm>
                <a:off x="12962490" y="2175031"/>
                <a:ext cx="3472" cy="75150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" name="Straight Connector 20">
                <a:extLst>
                  <a:ext uri="{FF2B5EF4-FFF2-40B4-BE49-F238E27FC236}">
                    <a16:creationId xmlns:a16="http://schemas.microsoft.com/office/drawing/2014/main" id="{974E99ED-5EAD-084B-8861-FE07CFBCCFDA}"/>
                  </a:ext>
                </a:extLst>
              </p:cNvPr>
              <p:cNvCxnSpPr>
                <a:cxnSpLocks noChangeShapeType="1"/>
                <a:stCxn id="54" idx="2"/>
                <a:endCxn id="58" idx="7"/>
              </p:cNvCxnSpPr>
              <p:nvPr/>
            </p:nvCxnSpPr>
            <p:spPr bwMode="auto">
              <a:xfrm flipH="1">
                <a:off x="11470672" y="2618385"/>
                <a:ext cx="816338" cy="316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" name="Straight Connector 15">
                <a:extLst>
                  <a:ext uri="{FF2B5EF4-FFF2-40B4-BE49-F238E27FC236}">
                    <a16:creationId xmlns:a16="http://schemas.microsoft.com/office/drawing/2014/main" id="{8FBFCBB9-772E-0441-9FA0-ED546490D3B8}"/>
                  </a:ext>
                </a:extLst>
              </p:cNvPr>
              <p:cNvCxnSpPr>
                <a:cxnSpLocks noChangeShapeType="1"/>
                <a:stCxn id="57" idx="3"/>
              </p:cNvCxnSpPr>
              <p:nvPr/>
            </p:nvCxnSpPr>
            <p:spPr bwMode="auto">
              <a:xfrm flipH="1">
                <a:off x="12282761" y="3252344"/>
                <a:ext cx="565326" cy="40898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" name="Straight Connector 15">
                <a:extLst>
                  <a:ext uri="{FF2B5EF4-FFF2-40B4-BE49-F238E27FC236}">
                    <a16:creationId xmlns:a16="http://schemas.microsoft.com/office/drawing/2014/main" id="{1D0F761F-5543-7046-8A85-A7F8653C0548}"/>
                  </a:ext>
                </a:extLst>
              </p:cNvPr>
              <p:cNvCxnSpPr>
                <a:cxnSpLocks noChangeShapeType="1"/>
                <a:stCxn id="45" idx="4"/>
                <a:endCxn id="56" idx="7"/>
              </p:cNvCxnSpPr>
              <p:nvPr/>
            </p:nvCxnSpPr>
            <p:spPr bwMode="auto">
              <a:xfrm flipH="1">
                <a:off x="12238184" y="2175031"/>
                <a:ext cx="724306" cy="153304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EC3231-5F15-084A-988E-1E3D98E294C7}"/>
              </a:ext>
            </a:extLst>
          </p:cNvPr>
          <p:cNvGrpSpPr/>
          <p:nvPr/>
        </p:nvGrpSpPr>
        <p:grpSpPr>
          <a:xfrm>
            <a:off x="11199346" y="1676400"/>
            <a:ext cx="1661785" cy="312785"/>
            <a:chOff x="11199346" y="1766115"/>
            <a:chExt cx="1661785" cy="312785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4B8DD8-D91C-5A4A-8FF3-4119B3642640}"/>
                </a:ext>
              </a:extLst>
            </p:cNvPr>
            <p:cNvSpPr/>
            <p:nvPr/>
          </p:nvSpPr>
          <p:spPr bwMode="auto">
            <a:xfrm rot="10800000">
              <a:off x="12585035" y="1766115"/>
              <a:ext cx="276096" cy="312785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45C3DCE-808E-9F4E-85BA-54D1A5944EB3}"/>
                </a:ext>
              </a:extLst>
            </p:cNvPr>
            <p:cNvSpPr/>
            <p:nvPr/>
          </p:nvSpPr>
          <p:spPr bwMode="auto">
            <a:xfrm rot="10800000">
              <a:off x="12307203" y="1766115"/>
              <a:ext cx="276096" cy="3127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0" name="Rectangle 35">
              <a:extLst>
                <a:ext uri="{FF2B5EF4-FFF2-40B4-BE49-F238E27FC236}">
                  <a16:creationId xmlns:a16="http://schemas.microsoft.com/office/drawing/2014/main" id="{5F319711-2A5B-FB45-89F1-10154ABB68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741748" y="1766115"/>
              <a:ext cx="276200" cy="3127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alt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56261D4-B968-9B47-A254-772F477C599E}"/>
                </a:ext>
              </a:extLst>
            </p:cNvPr>
            <p:cNvSpPr/>
            <p:nvPr/>
          </p:nvSpPr>
          <p:spPr bwMode="auto">
            <a:xfrm rot="10800000">
              <a:off x="11475442" y="1766115"/>
              <a:ext cx="276096" cy="312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850D7F6-4FBE-8046-B514-389B9B34EF71}"/>
                </a:ext>
              </a:extLst>
            </p:cNvPr>
            <p:cNvSpPr/>
            <p:nvPr/>
          </p:nvSpPr>
          <p:spPr bwMode="auto">
            <a:xfrm rot="10800000">
              <a:off x="11199346" y="1766115"/>
              <a:ext cx="276096" cy="3127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F374E37-976E-D04E-966F-12B75F495C3F}"/>
                </a:ext>
              </a:extLst>
            </p:cNvPr>
            <p:cNvSpPr/>
            <p:nvPr/>
          </p:nvSpPr>
          <p:spPr bwMode="auto">
            <a:xfrm rot="10800000">
              <a:off x="12017948" y="1766115"/>
              <a:ext cx="276096" cy="3127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8939B2-CA06-9A4F-8719-BFBEEA1C911B}"/>
              </a:ext>
            </a:extLst>
          </p:cNvPr>
          <p:cNvGrpSpPr/>
          <p:nvPr/>
        </p:nvGrpSpPr>
        <p:grpSpPr>
          <a:xfrm>
            <a:off x="12541977" y="4152465"/>
            <a:ext cx="1619096" cy="323936"/>
            <a:chOff x="12665894" y="4258253"/>
            <a:chExt cx="1619096" cy="32393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1F418C-0E42-8A4C-A95D-BEA45A1EB96E}"/>
                </a:ext>
              </a:extLst>
            </p:cNvPr>
            <p:cNvSpPr/>
            <p:nvPr/>
          </p:nvSpPr>
          <p:spPr bwMode="auto">
            <a:xfrm rot="10800000">
              <a:off x="13732798" y="4258253"/>
              <a:ext cx="276096" cy="31278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DBBDCF-7050-784F-89A7-2D2C6EE464C6}"/>
                </a:ext>
              </a:extLst>
            </p:cNvPr>
            <p:cNvSpPr/>
            <p:nvPr/>
          </p:nvSpPr>
          <p:spPr bwMode="auto">
            <a:xfrm rot="10800000">
              <a:off x="13199398" y="4258253"/>
              <a:ext cx="276096" cy="312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AC942A9-F294-8A40-97CE-7E7731FE6EAB}"/>
                </a:ext>
              </a:extLst>
            </p:cNvPr>
            <p:cNvSpPr/>
            <p:nvPr/>
          </p:nvSpPr>
          <p:spPr bwMode="auto">
            <a:xfrm rot="10800000">
              <a:off x="13475494" y="4258253"/>
              <a:ext cx="276096" cy="3127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 dirty="0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B6B235D-AAC7-FB46-8285-D2F79D45DE62}"/>
                </a:ext>
              </a:extLst>
            </p:cNvPr>
            <p:cNvSpPr/>
            <p:nvPr/>
          </p:nvSpPr>
          <p:spPr bwMode="auto">
            <a:xfrm rot="10800000">
              <a:off x="14008894" y="4258253"/>
              <a:ext cx="276096" cy="3127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0" name="Rectangle 35">
              <a:extLst>
                <a:ext uri="{FF2B5EF4-FFF2-40B4-BE49-F238E27FC236}">
                  <a16:creationId xmlns:a16="http://schemas.microsoft.com/office/drawing/2014/main" id="{639AA7E0-8545-BA4F-93D8-BA9C65D1E8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665894" y="4258253"/>
              <a:ext cx="276200" cy="3127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</a:pPr>
              <a:endParaRPr lang="en-US" alt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762C0B9-11C6-2B4B-8B09-A1AA02C867B7}"/>
                </a:ext>
              </a:extLst>
            </p:cNvPr>
            <p:cNvSpPr/>
            <p:nvPr/>
          </p:nvSpPr>
          <p:spPr bwMode="auto">
            <a:xfrm rot="10800000">
              <a:off x="12942094" y="4269404"/>
              <a:ext cx="276096" cy="31278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/>
              </a:pPr>
              <a:endParaRPr lang="en-US"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6" name="Rectangle 1">
            <a:extLst>
              <a:ext uri="{FF2B5EF4-FFF2-40B4-BE49-F238E27FC236}">
                <a16:creationId xmlns:a16="http://schemas.microsoft.com/office/drawing/2014/main" id="{501EE6E5-C242-4947-9C06-6739BBC09BE4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cxnSp>
        <p:nvCxnSpPr>
          <p:cNvPr id="67" name="Straight Arrow Connector 3">
            <a:extLst>
              <a:ext uri="{FF2B5EF4-FFF2-40B4-BE49-F238E27FC236}">
                <a16:creationId xmlns:a16="http://schemas.microsoft.com/office/drawing/2014/main" id="{6A525859-E3BA-3440-9A16-CA5DCAF299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12131" y="4800599"/>
            <a:ext cx="3429000" cy="1"/>
          </a:xfrm>
          <a:prstGeom prst="straightConnector1">
            <a:avLst/>
          </a:prstGeom>
          <a:noFill/>
          <a:ln w="38100">
            <a:solidFill>
              <a:srgbClr val="B40000"/>
            </a:solidFill>
            <a:round/>
            <a:headEnd type="none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Straight Arrow Connector 3">
            <a:extLst>
              <a:ext uri="{FF2B5EF4-FFF2-40B4-BE49-F238E27FC236}">
                <a16:creationId xmlns:a16="http://schemas.microsoft.com/office/drawing/2014/main" id="{89CBF375-ADA2-7C4E-B2D6-B4A7FCDD516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48599" y="4800598"/>
            <a:ext cx="4093712" cy="0"/>
          </a:xfrm>
          <a:prstGeom prst="straightConnector1">
            <a:avLst/>
          </a:prstGeom>
          <a:noFill/>
          <a:ln w="38100">
            <a:solidFill>
              <a:srgbClr val="B40000"/>
            </a:solidFill>
            <a:round/>
            <a:headEnd type="none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5591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293F8726-9C09-6146-AE13-986560B5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/>
              <a:t>Anomalous groups (collective): AMEN</a:t>
            </a:r>
            <a:endParaRPr lang="en-US" altLang="en-US" sz="7000" dirty="0">
              <a:latin typeface="Arial" panose="020B0604020202020204" pitchFamily="34" charset="0"/>
            </a:endParaRPr>
          </a:p>
        </p:txBody>
      </p:sp>
      <p:sp>
        <p:nvSpPr>
          <p:cNvPr id="38915" name="Oval 6">
            <a:extLst>
              <a:ext uri="{FF2B5EF4-FFF2-40B4-BE49-F238E27FC236}">
                <a16:creationId xmlns:a16="http://schemas.microsoft.com/office/drawing/2014/main" id="{FA3339CF-F54E-4644-A052-22305216E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7892" y="3386667"/>
            <a:ext cx="1300480" cy="130048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US" altLang="en-US" sz="4267">
              <a:solidFill>
                <a:srgbClr val="000000"/>
              </a:solidFill>
            </a:endParaRPr>
          </a:p>
        </p:txBody>
      </p:sp>
      <p:grpSp>
        <p:nvGrpSpPr>
          <p:cNvPr id="38917" name="Group 4">
            <a:extLst>
              <a:ext uri="{FF2B5EF4-FFF2-40B4-BE49-F238E27FC236}">
                <a16:creationId xmlns:a16="http://schemas.microsoft.com/office/drawing/2014/main" id="{75563521-42A8-4649-B3B9-3C690B847183}"/>
              </a:ext>
            </a:extLst>
          </p:cNvPr>
          <p:cNvGrpSpPr>
            <a:grpSpLocks/>
          </p:cNvGrpSpPr>
          <p:nvPr/>
        </p:nvGrpSpPr>
        <p:grpSpPr bwMode="auto">
          <a:xfrm>
            <a:off x="2409314" y="2302936"/>
            <a:ext cx="11135360" cy="3470204"/>
            <a:chOff x="357561" y="999777"/>
            <a:chExt cx="7641082" cy="2213468"/>
          </a:xfrm>
        </p:grpSpPr>
        <p:pic>
          <p:nvPicPr>
            <p:cNvPr id="38945" name="Picture 2">
              <a:extLst>
                <a:ext uri="{FF2B5EF4-FFF2-40B4-BE49-F238E27FC236}">
                  <a16:creationId xmlns:a16="http://schemas.microsoft.com/office/drawing/2014/main" id="{B56729B0-D962-C54C-BE36-447AC95D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19" y="999777"/>
              <a:ext cx="7291424" cy="2213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46" name="Rectangle 3">
              <a:extLst>
                <a:ext uri="{FF2B5EF4-FFF2-40B4-BE49-F238E27FC236}">
                  <a16:creationId xmlns:a16="http://schemas.microsoft.com/office/drawing/2014/main" id="{6225ACBE-0001-5549-99CE-041CCDED1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561" y="2021954"/>
              <a:ext cx="850748" cy="604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</p:grpSp>
      <p:cxnSp>
        <p:nvCxnSpPr>
          <p:cNvPr id="38918" name="Straight Arrow Connector 14">
            <a:extLst>
              <a:ext uri="{FF2B5EF4-FFF2-40B4-BE49-F238E27FC236}">
                <a16:creationId xmlns:a16="http://schemas.microsoft.com/office/drawing/2014/main" id="{F14B17F2-A267-BE47-8092-1DBB69390C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87965" y="3217333"/>
            <a:ext cx="471875" cy="2258"/>
          </a:xfrm>
          <a:prstGeom prst="straightConnector1">
            <a:avLst/>
          </a:prstGeom>
          <a:noFill/>
          <a:ln w="25400">
            <a:solidFill>
              <a:srgbClr val="B4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19" name="Rectangle 6">
            <a:extLst>
              <a:ext uri="{FF2B5EF4-FFF2-40B4-BE49-F238E27FC236}">
                <a16:creationId xmlns:a16="http://schemas.microsoft.com/office/drawing/2014/main" id="{C90F17D9-BCAE-0B43-B323-8C3D0DB89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4051" y="2339060"/>
            <a:ext cx="7522916" cy="1546577"/>
          </a:xfrm>
          <a:prstGeom prst="rect">
            <a:avLst/>
          </a:prstGeom>
          <a:noFill/>
          <a:ln w="9525">
            <a:solidFill>
              <a:srgbClr val="1855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US" altLang="en-US" sz="4267">
              <a:solidFill>
                <a:srgbClr val="000000"/>
              </a:solidFill>
            </a:endParaRPr>
          </a:p>
        </p:txBody>
      </p:sp>
      <p:sp>
        <p:nvSpPr>
          <p:cNvPr id="38920" name="Rectangle 22">
            <a:extLst>
              <a:ext uri="{FF2B5EF4-FFF2-40B4-BE49-F238E27FC236}">
                <a16:creationId xmlns:a16="http://schemas.microsoft.com/office/drawing/2014/main" id="{0CFA769C-EACC-6B42-8E06-A02F0A797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056" y="2594188"/>
            <a:ext cx="433493" cy="657014"/>
          </a:xfrm>
          <a:prstGeom prst="rect">
            <a:avLst/>
          </a:prstGeom>
          <a:noFill/>
          <a:ln w="9525">
            <a:solidFill>
              <a:srgbClr val="1855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US" altLang="en-US" sz="4267">
              <a:solidFill>
                <a:srgbClr val="000000"/>
              </a:solidFill>
            </a:endParaRPr>
          </a:p>
        </p:txBody>
      </p:sp>
      <p:sp>
        <p:nvSpPr>
          <p:cNvPr id="38921" name="Rectangle 2">
            <a:extLst>
              <a:ext uri="{FF2B5EF4-FFF2-40B4-BE49-F238E27FC236}">
                <a16:creationId xmlns:a16="http://schemas.microsoft.com/office/drawing/2014/main" id="{1B5C7437-720D-BA48-923C-486273FAB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626" y="3937565"/>
            <a:ext cx="8676641" cy="2219395"/>
          </a:xfrm>
          <a:prstGeom prst="rect">
            <a:avLst/>
          </a:prstGeom>
          <a:solidFill>
            <a:schemeClr val="bg1">
              <a:alpha val="9215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US" altLang="en-US" sz="4267">
              <a:solidFill>
                <a:srgbClr val="000000"/>
              </a:solidFill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1C8C89F1-7695-404F-9C47-2870C235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5758" y="2386473"/>
            <a:ext cx="2535484" cy="1133404"/>
          </a:xfrm>
          <a:prstGeom prst="rect">
            <a:avLst/>
          </a:prstGeom>
          <a:solidFill>
            <a:schemeClr val="bg1">
              <a:alpha val="9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US" altLang="en-US" sz="4267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7C121-0941-924B-99D1-146CDACF8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808" y="4174632"/>
            <a:ext cx="2850459" cy="13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982">
                <a:solidFill>
                  <a:srgbClr val="000000"/>
                </a:solidFill>
                <a:latin typeface="Arial" panose="020B0604020202020204" pitchFamily="34" charset="0"/>
              </a:rPr>
              <a:t>internal </a:t>
            </a:r>
          </a:p>
          <a:p>
            <a:pPr algn="ctr" eaLnBrk="1" hangingPunct="1"/>
            <a:r>
              <a:rPr lang="en-US" altLang="en-US" sz="3982">
                <a:solidFill>
                  <a:srgbClr val="000000"/>
                </a:solidFill>
                <a:latin typeface="Arial" panose="020B0604020202020204" pitchFamily="34" charset="0"/>
              </a:rPr>
              <a:t>consistency</a:t>
            </a:r>
          </a:p>
        </p:txBody>
      </p:sp>
      <p:cxnSp>
        <p:nvCxnSpPr>
          <p:cNvPr id="18" name="Straight Arrow Connector 14">
            <a:extLst>
              <a:ext uri="{FF2B5EF4-FFF2-40B4-BE49-F238E27FC236}">
                <a16:creationId xmlns:a16="http://schemas.microsoft.com/office/drawing/2014/main" id="{BF09175C-B0A6-4B4B-AF0D-9F2061FDF12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31056" y="3291842"/>
            <a:ext cx="261902" cy="968586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55FAB9-3228-B740-B8E9-C971274A4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8525" y="1505940"/>
            <a:ext cx="2512226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982" dirty="0">
                <a:solidFill>
                  <a:srgbClr val="000000"/>
                </a:solidFill>
                <a:latin typeface="Arial" panose="020B0604020202020204" pitchFamily="34" charset="0"/>
              </a:rPr>
              <a:t>null model</a:t>
            </a:r>
          </a:p>
        </p:txBody>
      </p:sp>
      <p:cxnSp>
        <p:nvCxnSpPr>
          <p:cNvPr id="23" name="Straight Arrow Connector 14">
            <a:extLst>
              <a:ext uri="{FF2B5EF4-FFF2-40B4-BE49-F238E27FC236}">
                <a16:creationId xmlns:a16="http://schemas.microsoft.com/office/drawing/2014/main" id="{2A82E5D8-A5BE-8040-9A30-97464B4B78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92425" y="2126827"/>
            <a:ext cx="352213" cy="259644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5C4E319-08DA-7846-825A-C35945B39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03" y="3960145"/>
            <a:ext cx="3506088" cy="13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982">
                <a:solidFill>
                  <a:srgbClr val="000000"/>
                </a:solidFill>
                <a:latin typeface="Arial" panose="020B0604020202020204" pitchFamily="34" charset="0"/>
              </a:rPr>
              <a:t>dot-product, or</a:t>
            </a:r>
          </a:p>
          <a:p>
            <a:pPr eaLnBrk="1" hangingPunct="1"/>
            <a:r>
              <a:rPr lang="en-US" altLang="en-US" sz="3982">
                <a:solidFill>
                  <a:srgbClr val="000000"/>
                </a:solidFill>
                <a:latin typeface="Arial" panose="020B0604020202020204" pitchFamily="34" charset="0"/>
              </a:rPr>
              <a:t>Kronecker’s δ</a:t>
            </a:r>
          </a:p>
        </p:txBody>
      </p:sp>
      <p:cxnSp>
        <p:nvCxnSpPr>
          <p:cNvPr id="27" name="Straight Arrow Connector 14">
            <a:extLst>
              <a:ext uri="{FF2B5EF4-FFF2-40B4-BE49-F238E27FC236}">
                <a16:creationId xmlns:a16="http://schemas.microsoft.com/office/drawing/2014/main" id="{B300ABB6-42CE-C041-A27D-2BB674A9A4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505511" y="3199273"/>
            <a:ext cx="636693" cy="909885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8815F8-1F4A-E04B-916C-72407DA0A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6709" y="4325905"/>
            <a:ext cx="3276858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982">
                <a:solidFill>
                  <a:srgbClr val="C00000"/>
                </a:solidFill>
                <a:latin typeface="Arial" panose="020B0604020202020204" pitchFamily="34" charset="0"/>
              </a:rPr>
              <a:t>“focus” vector</a:t>
            </a:r>
          </a:p>
        </p:txBody>
      </p:sp>
      <p:cxnSp>
        <p:nvCxnSpPr>
          <p:cNvPr id="29" name="Straight Arrow Connector 14">
            <a:extLst>
              <a:ext uri="{FF2B5EF4-FFF2-40B4-BE49-F238E27FC236}">
                <a16:creationId xmlns:a16="http://schemas.microsoft.com/office/drawing/2014/main" id="{0C05EB37-0165-4348-9274-1B0B991FB14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1887467" y="3271520"/>
            <a:ext cx="56444" cy="1004712"/>
          </a:xfrm>
          <a:prstGeom prst="straightConnector1">
            <a:avLst/>
          </a:prstGeom>
          <a:noFill/>
          <a:ln w="25400">
            <a:solidFill>
              <a:srgbClr val="B4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" name="Group 20">
            <a:extLst>
              <a:ext uri="{FF2B5EF4-FFF2-40B4-BE49-F238E27FC236}">
                <a16:creationId xmlns:a16="http://schemas.microsoft.com/office/drawing/2014/main" id="{24FAADF3-19C4-1F45-ABA2-3F26FABBA7E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620851" y="5093547"/>
            <a:ext cx="3027681" cy="467359"/>
            <a:chOff x="3327006" y="4463473"/>
            <a:chExt cx="1892485" cy="261439"/>
          </a:xfrm>
        </p:grpSpPr>
        <p:sp>
          <p:nvSpPr>
            <p:cNvPr id="38939" name="Rectangle 21">
              <a:extLst>
                <a:ext uri="{FF2B5EF4-FFF2-40B4-BE49-F238E27FC236}">
                  <a16:creationId xmlns:a16="http://schemas.microsoft.com/office/drawing/2014/main" id="{2486DA11-D1B6-1C41-9307-33F407939F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327006" y="4463473"/>
              <a:ext cx="314544" cy="261439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  <p:sp>
          <p:nvSpPr>
            <p:cNvPr id="38940" name="Rectangle 25">
              <a:extLst>
                <a:ext uri="{FF2B5EF4-FFF2-40B4-BE49-F238E27FC236}">
                  <a16:creationId xmlns:a16="http://schemas.microsoft.com/office/drawing/2014/main" id="{B269D74C-E6DE-2E4A-9609-67F39807BCC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643184" y="4463473"/>
              <a:ext cx="314544" cy="2614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  <p:sp>
          <p:nvSpPr>
            <p:cNvPr id="38941" name="Rectangle 26">
              <a:extLst>
                <a:ext uri="{FF2B5EF4-FFF2-40B4-BE49-F238E27FC236}">
                  <a16:creationId xmlns:a16="http://schemas.microsoft.com/office/drawing/2014/main" id="{EDFFC873-B9C4-4043-ADB4-B3385823B6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959681" y="4463473"/>
              <a:ext cx="314544" cy="261439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  <p:sp>
          <p:nvSpPr>
            <p:cNvPr id="38942" name="Rectangle 27">
              <a:extLst>
                <a:ext uri="{FF2B5EF4-FFF2-40B4-BE49-F238E27FC236}">
                  <a16:creationId xmlns:a16="http://schemas.microsoft.com/office/drawing/2014/main" id="{8DB07BE2-2129-4A4C-BCD6-213BAD5EE1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4275859" y="4463473"/>
              <a:ext cx="314544" cy="2614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  <p:sp>
          <p:nvSpPr>
            <p:cNvPr id="38943" name="Rectangle 28">
              <a:extLst>
                <a:ext uri="{FF2B5EF4-FFF2-40B4-BE49-F238E27FC236}">
                  <a16:creationId xmlns:a16="http://schemas.microsoft.com/office/drawing/2014/main" id="{2785466B-19BC-5543-A8AF-EA2727204B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4590403" y="4463473"/>
              <a:ext cx="314544" cy="261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  <p:sp>
          <p:nvSpPr>
            <p:cNvPr id="38944" name="Rectangle 29">
              <a:extLst>
                <a:ext uri="{FF2B5EF4-FFF2-40B4-BE49-F238E27FC236}">
                  <a16:creationId xmlns:a16="http://schemas.microsoft.com/office/drawing/2014/main" id="{56F07DA4-555F-7347-B34B-9DF30230E7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4904947" y="4463473"/>
              <a:ext cx="314544" cy="2614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</p:grpSp>
      <p:cxnSp>
        <p:nvCxnSpPr>
          <p:cNvPr id="37" name="Straight Arrow Connector 14">
            <a:extLst>
              <a:ext uri="{FF2B5EF4-FFF2-40B4-BE49-F238E27FC236}">
                <a16:creationId xmlns:a16="http://schemas.microsoft.com/office/drawing/2014/main" id="{F42117FE-0BCA-5A42-A9F6-54A72447FB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72886" y="5648963"/>
            <a:ext cx="11290" cy="546382"/>
          </a:xfrm>
          <a:prstGeom prst="straightConnector1">
            <a:avLst/>
          </a:prstGeom>
          <a:noFill/>
          <a:ln w="25400">
            <a:solidFill>
              <a:srgbClr val="B4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Arrow Connector 14">
            <a:extLst>
              <a:ext uri="{FF2B5EF4-FFF2-40B4-BE49-F238E27FC236}">
                <a16:creationId xmlns:a16="http://schemas.microsoft.com/office/drawing/2014/main" id="{ADACCFF8-3E5D-DA47-9CB2-0026BEC8D8D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409209" y="5621869"/>
            <a:ext cx="11288" cy="546382"/>
          </a:xfrm>
          <a:prstGeom prst="straightConnector1">
            <a:avLst/>
          </a:prstGeom>
          <a:noFill/>
          <a:ln w="25400">
            <a:solidFill>
              <a:srgbClr val="B4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49A9236-7D8B-6B46-90F2-B7D51C52B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5030" y="6059878"/>
            <a:ext cx="1516762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982" dirty="0">
                <a:solidFill>
                  <a:srgbClr val="D20000"/>
                </a:solidFill>
                <a:latin typeface="Arial" panose="020B0604020202020204" pitchFamily="34" charset="0"/>
              </a:rPr>
              <a:t>chess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8E16FB-CFF2-4447-B4A1-15229AE8E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0158" y="6048589"/>
            <a:ext cx="1518364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982">
                <a:solidFill>
                  <a:srgbClr val="D20000"/>
                </a:solidFill>
                <a:latin typeface="Arial" panose="020B0604020202020204" pitchFamily="34" charset="0"/>
              </a:rPr>
              <a:t>biking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FA42C5F-8BAD-1343-ACCA-7772C0E8C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371597"/>
            <a:ext cx="16385370" cy="7543803"/>
          </a:xfrm>
        </p:spPr>
        <p:txBody>
          <a:bodyPr/>
          <a:lstStyle/>
          <a:p>
            <a:r>
              <a:rPr lang="en-US" dirty="0"/>
              <a:t>Measure of Normality: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81800B7D-D992-654D-9671-DF8E629204E6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ADCBE0-97FE-804E-9417-C4D7ED9B1196}"/>
              </a:ext>
            </a:extLst>
          </p:cNvPr>
          <p:cNvGrpSpPr>
            <a:grpSpLocks/>
          </p:cNvGrpSpPr>
          <p:nvPr/>
        </p:nvGrpSpPr>
        <p:grpSpPr bwMode="auto">
          <a:xfrm>
            <a:off x="2662185" y="5484142"/>
            <a:ext cx="4143022" cy="3964658"/>
            <a:chOff x="346915" y="3651587"/>
            <a:chExt cx="2914445" cy="2787313"/>
          </a:xfrm>
        </p:grpSpPr>
        <p:pic>
          <p:nvPicPr>
            <p:cNvPr id="38947" name="Picture 67">
              <a:extLst>
                <a:ext uri="{FF2B5EF4-FFF2-40B4-BE49-F238E27FC236}">
                  <a16:creationId xmlns:a16="http://schemas.microsoft.com/office/drawing/2014/main" id="{616B843D-AA5B-E24E-9FC7-DD64F7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8" r="47818"/>
            <a:stretch>
              <a:fillRect/>
            </a:stretch>
          </p:blipFill>
          <p:spPr bwMode="auto">
            <a:xfrm>
              <a:off x="346915" y="3695700"/>
              <a:ext cx="2914445" cy="273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5FF30EDA-171F-A944-81A5-839DC0B6CD10}"/>
                </a:ext>
              </a:extLst>
            </p:cNvPr>
            <p:cNvSpPr/>
            <p:nvPr/>
          </p:nvSpPr>
          <p:spPr bwMode="auto">
            <a:xfrm>
              <a:off x="392974" y="3651587"/>
              <a:ext cx="2808033" cy="2787313"/>
            </a:xfrm>
            <a:prstGeom prst="donut">
              <a:avLst/>
            </a:prstGeom>
            <a:solidFill>
              <a:schemeClr val="bg1">
                <a:alpha val="8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487672" indent="-487672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  <a:defRPr/>
              </a:pPr>
              <a:endParaRPr lang="en-US" sz="5120">
                <a:solidFill>
                  <a:prstClr val="black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4057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8" grpId="0"/>
      <p:bldP spid="39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28A50D2-AF96-6F49-867D-3DB66A5680FA}"/>
              </a:ext>
            </a:extLst>
          </p:cNvPr>
          <p:cNvGrpSpPr>
            <a:grpSpLocks/>
          </p:cNvGrpSpPr>
          <p:nvPr/>
        </p:nvGrpSpPr>
        <p:grpSpPr bwMode="auto">
          <a:xfrm>
            <a:off x="2662185" y="5256107"/>
            <a:ext cx="4143022" cy="3883378"/>
            <a:chOff x="346915" y="3695700"/>
            <a:chExt cx="2914445" cy="2731184"/>
          </a:xfrm>
        </p:grpSpPr>
        <p:pic>
          <p:nvPicPr>
            <p:cNvPr id="39952" name="Picture 67">
              <a:extLst>
                <a:ext uri="{FF2B5EF4-FFF2-40B4-BE49-F238E27FC236}">
                  <a16:creationId xmlns:a16="http://schemas.microsoft.com/office/drawing/2014/main" id="{CD81888B-C308-E64E-BFAF-806703A84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8" r="47818"/>
            <a:stretch>
              <a:fillRect/>
            </a:stretch>
          </p:blipFill>
          <p:spPr bwMode="auto">
            <a:xfrm>
              <a:off x="346915" y="3695700"/>
              <a:ext cx="2914445" cy="273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3" name="Oval 1">
              <a:extLst>
                <a:ext uri="{FF2B5EF4-FFF2-40B4-BE49-F238E27FC236}">
                  <a16:creationId xmlns:a16="http://schemas.microsoft.com/office/drawing/2014/main" id="{54620AB6-DE05-614E-B395-6CA4233C9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470400"/>
              <a:ext cx="1143000" cy="1143000"/>
            </a:xfrm>
            <a:prstGeom prst="ellipse">
              <a:avLst/>
            </a:pr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</p:grpSp>
      <p:sp>
        <p:nvSpPr>
          <p:cNvPr id="39938" name="Title 1">
            <a:extLst>
              <a:ext uri="{FF2B5EF4-FFF2-40B4-BE49-F238E27FC236}">
                <a16:creationId xmlns:a16="http://schemas.microsoft.com/office/drawing/2014/main" id="{A93FC28B-97CE-574B-AC57-89DF0406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/>
              <a:t>Anomalous groups (collective): AMEN</a:t>
            </a:r>
            <a:endParaRPr lang="en-US" altLang="en-US" sz="7000" dirty="0">
              <a:latin typeface="Arial" panose="020B0604020202020204" pitchFamily="34" charset="0"/>
            </a:endParaRPr>
          </a:p>
        </p:txBody>
      </p:sp>
      <p:sp>
        <p:nvSpPr>
          <p:cNvPr id="39939" name="Oval 6">
            <a:extLst>
              <a:ext uri="{FF2B5EF4-FFF2-40B4-BE49-F238E27FC236}">
                <a16:creationId xmlns:a16="http://schemas.microsoft.com/office/drawing/2014/main" id="{F498313F-56DB-DD42-B069-52AEEBBEB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7892" y="3095414"/>
            <a:ext cx="1300480" cy="130048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US" altLang="en-US" sz="4267">
              <a:solidFill>
                <a:srgbClr val="000000"/>
              </a:solidFill>
            </a:endParaRPr>
          </a:p>
        </p:txBody>
      </p:sp>
      <p:grpSp>
        <p:nvGrpSpPr>
          <p:cNvPr id="39941" name="Group 4">
            <a:extLst>
              <a:ext uri="{FF2B5EF4-FFF2-40B4-BE49-F238E27FC236}">
                <a16:creationId xmlns:a16="http://schemas.microsoft.com/office/drawing/2014/main" id="{9C959162-BC23-ED47-B3F3-A96601974A26}"/>
              </a:ext>
            </a:extLst>
          </p:cNvPr>
          <p:cNvGrpSpPr>
            <a:grpSpLocks/>
          </p:cNvGrpSpPr>
          <p:nvPr/>
        </p:nvGrpSpPr>
        <p:grpSpPr bwMode="auto">
          <a:xfrm>
            <a:off x="2409314" y="2011683"/>
            <a:ext cx="11135360" cy="3470204"/>
            <a:chOff x="357561" y="999777"/>
            <a:chExt cx="7641082" cy="2213468"/>
          </a:xfrm>
        </p:grpSpPr>
        <p:pic>
          <p:nvPicPr>
            <p:cNvPr id="39950" name="Picture 2">
              <a:extLst>
                <a:ext uri="{FF2B5EF4-FFF2-40B4-BE49-F238E27FC236}">
                  <a16:creationId xmlns:a16="http://schemas.microsoft.com/office/drawing/2014/main" id="{58495375-1CB6-C842-9EB6-C959502DC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19" y="999777"/>
              <a:ext cx="7291424" cy="2213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51" name="Rectangle 3">
              <a:extLst>
                <a:ext uri="{FF2B5EF4-FFF2-40B4-BE49-F238E27FC236}">
                  <a16:creationId xmlns:a16="http://schemas.microsoft.com/office/drawing/2014/main" id="{C935F71F-2253-4B48-8727-43BB0EF68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561" y="2021954"/>
              <a:ext cx="850748" cy="604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</p:grpSp>
      <p:cxnSp>
        <p:nvCxnSpPr>
          <p:cNvPr id="39942" name="Straight Arrow Connector 14">
            <a:extLst>
              <a:ext uri="{FF2B5EF4-FFF2-40B4-BE49-F238E27FC236}">
                <a16:creationId xmlns:a16="http://schemas.microsoft.com/office/drawing/2014/main" id="{5DEEECF0-12BA-6E44-A38D-BF29631942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87965" y="2926080"/>
            <a:ext cx="471875" cy="2258"/>
          </a:xfrm>
          <a:prstGeom prst="straightConnector1">
            <a:avLst/>
          </a:prstGeom>
          <a:noFill/>
          <a:ln w="25400">
            <a:solidFill>
              <a:srgbClr val="B4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3" name="Rectangle 16">
            <a:extLst>
              <a:ext uri="{FF2B5EF4-FFF2-40B4-BE49-F238E27FC236}">
                <a16:creationId xmlns:a16="http://schemas.microsoft.com/office/drawing/2014/main" id="{2C5BA340-39AF-B048-93D1-B80BECFEB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199" y="2302935"/>
            <a:ext cx="433493" cy="657014"/>
          </a:xfrm>
          <a:prstGeom prst="rect">
            <a:avLst/>
          </a:prstGeom>
          <a:noFill/>
          <a:ln w="9525">
            <a:solidFill>
              <a:srgbClr val="1855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US" altLang="en-US" sz="4267">
              <a:solidFill>
                <a:srgbClr val="000000"/>
              </a:solidFill>
            </a:endParaRPr>
          </a:p>
        </p:txBody>
      </p:sp>
      <p:sp>
        <p:nvSpPr>
          <p:cNvPr id="39944" name="Rectangle 17">
            <a:extLst>
              <a:ext uri="{FF2B5EF4-FFF2-40B4-BE49-F238E27FC236}">
                <a16:creationId xmlns:a16="http://schemas.microsoft.com/office/drawing/2014/main" id="{FA9112BF-A932-574C-B959-9F4BDCB85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4445" y="3576322"/>
            <a:ext cx="8493760" cy="1901049"/>
          </a:xfrm>
          <a:prstGeom prst="rect">
            <a:avLst/>
          </a:prstGeom>
          <a:noFill/>
          <a:ln w="9525">
            <a:solidFill>
              <a:srgbClr val="1855F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4F81BD"/>
              </a:buClr>
              <a:buSzPct val="65000"/>
              <a:buFont typeface="Wingdings" pitchFamily="2" charset="2"/>
              <a:buChar char="n"/>
            </a:pPr>
            <a:endParaRPr lang="en-US" altLang="en-US" sz="4267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230E7-7ED5-3E4F-8B8D-9CC4B5684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838" y="3869832"/>
            <a:ext cx="2767104" cy="13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982">
                <a:solidFill>
                  <a:srgbClr val="000000"/>
                </a:solidFill>
                <a:latin typeface="Arial" panose="020B0604020202020204" pitchFamily="34" charset="0"/>
              </a:rPr>
              <a:t>external</a:t>
            </a:r>
          </a:p>
          <a:p>
            <a:pPr algn="ctr" eaLnBrk="1" hangingPunct="1"/>
            <a:r>
              <a:rPr lang="en-US" altLang="en-US" sz="3982">
                <a:solidFill>
                  <a:srgbClr val="000000"/>
                </a:solidFill>
                <a:latin typeface="Arial" panose="020B0604020202020204" pitchFamily="34" charset="0"/>
              </a:rPr>
              <a:t>separability</a:t>
            </a:r>
          </a:p>
        </p:txBody>
      </p:sp>
      <p:cxnSp>
        <p:nvCxnSpPr>
          <p:cNvPr id="16" name="Straight Arrow Connector 14">
            <a:extLst>
              <a:ext uri="{FF2B5EF4-FFF2-40B4-BE49-F238E27FC236}">
                <a16:creationId xmlns:a16="http://schemas.microsoft.com/office/drawing/2014/main" id="{18F88FC7-17F9-5B40-A887-46138167526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52410" y="3095416"/>
            <a:ext cx="1248550" cy="860213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05D5B44-A914-C34F-98B5-178448A2E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371597"/>
            <a:ext cx="16385370" cy="7543803"/>
          </a:xfrm>
        </p:spPr>
        <p:txBody>
          <a:bodyPr/>
          <a:lstStyle/>
          <a:p>
            <a:r>
              <a:rPr lang="en-US" dirty="0"/>
              <a:t>Measure of Normality: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3BB4A05-F33B-AE42-8E39-7A83BC4E48B6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7817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637" y="1409385"/>
            <a:ext cx="2889956" cy="36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087" y="993280"/>
            <a:ext cx="2729115" cy="2583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646" y="4298814"/>
            <a:ext cx="3280579" cy="196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Detection: Many Use-cases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A61A46-9704-F44C-88A2-A40A7D7CEA3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078" y="5953820"/>
            <a:ext cx="4560005" cy="296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3" y="5599292"/>
            <a:ext cx="4334933" cy="317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264" y="3576320"/>
            <a:ext cx="2983276" cy="223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58" y="2022971"/>
            <a:ext cx="2500813" cy="187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intrusi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55" y="1697854"/>
            <a:ext cx="4768427" cy="334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93" y="6351690"/>
            <a:ext cx="3046838" cy="22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93" y="4057152"/>
            <a:ext cx="1916812" cy="221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6513" y="6610773"/>
            <a:ext cx="3138071" cy="2201335"/>
          </a:xfrm>
          <a:prstGeom prst="rect">
            <a:avLst/>
          </a:prstGeom>
        </p:spPr>
      </p:pic>
      <p:pic>
        <p:nvPicPr>
          <p:cNvPr id="22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926" y="4422422"/>
            <a:ext cx="1936591" cy="144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4573" y="1134355"/>
            <a:ext cx="203382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866" y="2264234"/>
            <a:ext cx="2065865" cy="114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5416" y="3606800"/>
            <a:ext cx="167770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75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8A072659-B010-B249-8EFD-BE9FDD88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/>
              <a:t>Anomalous groups (collective): AMEN</a:t>
            </a:r>
            <a:endParaRPr lang="en-US" altLang="en-US" sz="7000" dirty="0"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9FA812-2518-E248-AD4B-99DBE23F5A54}"/>
              </a:ext>
            </a:extLst>
          </p:cNvPr>
          <p:cNvSpPr/>
          <p:nvPr/>
        </p:nvSpPr>
        <p:spPr bwMode="auto">
          <a:xfrm>
            <a:off x="15125117" y="4545472"/>
            <a:ext cx="566703" cy="56670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rgbClr val="4F81BD"/>
              </a:buClr>
              <a:buSzPct val="65000"/>
              <a:defRPr/>
            </a:pPr>
            <a:r>
              <a:rPr lang="en-US" sz="2276" b="1">
                <a:solidFill>
                  <a:srgbClr val="4F81BD">
                    <a:lumMod val="75000"/>
                  </a:srgbClr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2AD855-31F2-B24A-A55C-F7A1482AC388}"/>
              </a:ext>
            </a:extLst>
          </p:cNvPr>
          <p:cNvSpPr/>
          <p:nvPr/>
        </p:nvSpPr>
        <p:spPr bwMode="auto">
          <a:xfrm>
            <a:off x="15088992" y="2296726"/>
            <a:ext cx="566703" cy="54864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rgbClr val="4F81BD"/>
              </a:buClr>
              <a:buSzPct val="65000"/>
              <a:defRPr/>
            </a:pPr>
            <a:r>
              <a:rPr lang="en-US" sz="2276" b="1">
                <a:solidFill>
                  <a:srgbClr val="4F81BD">
                    <a:lumMod val="75000"/>
                  </a:srgbClr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200B4A-3F27-874F-894B-3163EA9C4AA6}"/>
              </a:ext>
            </a:extLst>
          </p:cNvPr>
          <p:cNvSpPr/>
          <p:nvPr/>
        </p:nvSpPr>
        <p:spPr bwMode="auto">
          <a:xfrm>
            <a:off x="14987393" y="6412655"/>
            <a:ext cx="815057" cy="851182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rgbClr val="4F81BD"/>
              </a:buClr>
              <a:buSzPct val="65000"/>
              <a:defRPr/>
            </a:pPr>
            <a:r>
              <a:rPr lang="en-US" sz="3413" b="1">
                <a:solidFill>
                  <a:srgbClr val="4F81BD">
                    <a:lumMod val="75000"/>
                  </a:srgbClr>
                </a:solidFill>
                <a:latin typeface="Tahoma" pitchFamily="34" charset="0"/>
              </a:rPr>
              <a:t>3</a:t>
            </a:r>
          </a:p>
        </p:txBody>
      </p:sp>
      <p:pic>
        <p:nvPicPr>
          <p:cNvPr id="41989" name="Picture 12">
            <a:extLst>
              <a:ext uri="{FF2B5EF4-FFF2-40B4-BE49-F238E27FC236}">
                <a16:creationId xmlns:a16="http://schemas.microsoft.com/office/drawing/2014/main" id="{D6C2DB6F-181E-DA4D-9535-29D28CE8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78" y="3892975"/>
            <a:ext cx="7464213" cy="2135858"/>
          </a:xfrm>
          <a:prstGeom prst="rect">
            <a:avLst/>
          </a:prstGeom>
          <a:noFill/>
          <a:ln w="9525">
            <a:solidFill>
              <a:srgbClr val="B4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990" name="Group 13">
            <a:extLst>
              <a:ext uri="{FF2B5EF4-FFF2-40B4-BE49-F238E27FC236}">
                <a16:creationId xmlns:a16="http://schemas.microsoft.com/office/drawing/2014/main" id="{6AA6DF56-6CA8-414B-A362-7AE812966C93}"/>
              </a:ext>
            </a:extLst>
          </p:cNvPr>
          <p:cNvGrpSpPr>
            <a:grpSpLocks/>
          </p:cNvGrpSpPr>
          <p:nvPr/>
        </p:nvGrpSpPr>
        <p:grpSpPr bwMode="auto">
          <a:xfrm>
            <a:off x="6222700" y="1752600"/>
            <a:ext cx="6877191" cy="2050062"/>
            <a:chOff x="707219" y="999777"/>
            <a:chExt cx="7291424" cy="2213468"/>
          </a:xfrm>
        </p:grpSpPr>
        <p:pic>
          <p:nvPicPr>
            <p:cNvPr id="41995" name="Picture 14">
              <a:extLst>
                <a:ext uri="{FF2B5EF4-FFF2-40B4-BE49-F238E27FC236}">
                  <a16:creationId xmlns:a16="http://schemas.microsoft.com/office/drawing/2014/main" id="{648F492A-249A-D241-85EC-C93DD6EDD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19" y="999777"/>
              <a:ext cx="7291424" cy="2213468"/>
            </a:xfrm>
            <a:prstGeom prst="rect">
              <a:avLst/>
            </a:prstGeom>
            <a:noFill/>
            <a:ln w="9525">
              <a:solidFill>
                <a:srgbClr val="B4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996" name="Rectangle 15">
              <a:extLst>
                <a:ext uri="{FF2B5EF4-FFF2-40B4-BE49-F238E27FC236}">
                  <a16:creationId xmlns:a16="http://schemas.microsoft.com/office/drawing/2014/main" id="{A3B79E93-BC4E-0F47-A4D7-B3B9481C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01" y="2021953"/>
              <a:ext cx="850748" cy="604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4F81BD"/>
                </a:buClr>
                <a:buSzPct val="65000"/>
                <a:buFont typeface="Wingdings" pitchFamily="2" charset="2"/>
                <a:buChar char="n"/>
              </a:pPr>
              <a:endParaRPr lang="en-US" altLang="en-US" sz="4267">
                <a:solidFill>
                  <a:srgbClr val="000000"/>
                </a:solidFill>
              </a:endParaRPr>
            </a:p>
          </p:txBody>
        </p:sp>
      </p:grpSp>
      <p:pic>
        <p:nvPicPr>
          <p:cNvPr id="41991" name="Picture 1">
            <a:extLst>
              <a:ext uri="{FF2B5EF4-FFF2-40B4-BE49-F238E27FC236}">
                <a16:creationId xmlns:a16="http://schemas.microsoft.com/office/drawing/2014/main" id="{B2B16CBE-4612-4443-997E-91CAB1D47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931" y="6162041"/>
            <a:ext cx="10146453" cy="175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EEE53D-C8C9-6D4D-BC7C-05A2DCB8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371597"/>
            <a:ext cx="16385370" cy="7543803"/>
          </a:xfrm>
        </p:spPr>
        <p:txBody>
          <a:bodyPr/>
          <a:lstStyle/>
          <a:p>
            <a:r>
              <a:rPr lang="en-US" dirty="0"/>
              <a:t>Estimating Normality: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8400553-6396-494F-AC8C-B1EE0BE42913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2476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groups (collective): AMEN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511C53-E410-EE44-AEB6-69B5074BE4F9}"/>
              </a:ext>
            </a:extLst>
          </p:cNvPr>
          <p:cNvSpPr/>
          <p:nvPr/>
        </p:nvSpPr>
        <p:spPr>
          <a:xfrm>
            <a:off x="784354" y="1825625"/>
            <a:ext cx="3940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prstClr val="black"/>
                </a:solidFill>
                <a:latin typeface="+mn-lt"/>
                <a:ea typeface="MS PGothic" pitchFamily="34" charset="-128"/>
              </a:rPr>
              <a:t>telescopic op-amps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3C0C03A-3854-D64B-A89A-253243661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75" y="2486146"/>
            <a:ext cx="4374532" cy="417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22">
            <a:extLst>
              <a:ext uri="{FF2B5EF4-FFF2-40B4-BE49-F238E27FC236}">
                <a16:creationId xmlns:a16="http://schemas.microsoft.com/office/drawing/2014/main" id="{05023CFF-9D3B-0B4B-A7C3-DF857D35DDD5}"/>
              </a:ext>
            </a:extLst>
          </p:cNvPr>
          <p:cNvGrpSpPr>
            <a:grpSpLocks/>
          </p:cNvGrpSpPr>
          <p:nvPr/>
        </p:nvGrpSpPr>
        <p:grpSpPr bwMode="auto">
          <a:xfrm>
            <a:off x="636902" y="6537337"/>
            <a:ext cx="3768607" cy="1715986"/>
            <a:chOff x="999925" y="4792756"/>
            <a:chExt cx="3052544" cy="1422612"/>
          </a:xfrm>
        </p:grpSpPr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9F17219A-EAF4-ED40-91FD-DF8586BDD63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42325" y="4973610"/>
              <a:ext cx="2128838" cy="328638"/>
              <a:chOff x="3327006" y="4463473"/>
              <a:chExt cx="1892485" cy="261460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BC3258D0-8C7C-0C46-8D6B-0C7C39DEF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327006" y="4463473"/>
                <a:ext cx="314544" cy="261439"/>
              </a:xfrm>
              <a:prstGeom prst="rect">
                <a:avLst/>
              </a:prstGeom>
              <a:solidFill>
                <a:srgbClr val="C00000">
                  <a:alpha val="76077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1" name="Rectangle 25">
                <a:extLst>
                  <a:ext uri="{FF2B5EF4-FFF2-40B4-BE49-F238E27FC236}">
                    <a16:creationId xmlns:a16="http://schemas.microsoft.com/office/drawing/2014/main" id="{28D2A503-FB69-014B-AE1D-E633A612B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643184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2" name="Rectangle 26">
                <a:extLst>
                  <a:ext uri="{FF2B5EF4-FFF2-40B4-BE49-F238E27FC236}">
                    <a16:creationId xmlns:a16="http://schemas.microsoft.com/office/drawing/2014/main" id="{D9794820-7DFC-3740-B31A-ABD699F45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60230" y="4463539"/>
                <a:ext cx="314571" cy="261394"/>
              </a:xfrm>
              <a:prstGeom prst="rect">
                <a:avLst/>
              </a:prstGeom>
              <a:solidFill>
                <a:srgbClr val="A90000">
                  <a:alpha val="43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defRPr/>
                </a:pPr>
                <a:endParaRPr lang="en-US" sz="3200" dirty="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3" name="Rectangle 27">
                <a:extLst>
                  <a:ext uri="{FF2B5EF4-FFF2-40B4-BE49-F238E27FC236}">
                    <a16:creationId xmlns:a16="http://schemas.microsoft.com/office/drawing/2014/main" id="{64934C31-D16B-4E42-B9AF-C4EE66F0E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275859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4" name="Rectangle 28">
                <a:extLst>
                  <a:ext uri="{FF2B5EF4-FFF2-40B4-BE49-F238E27FC236}">
                    <a16:creationId xmlns:a16="http://schemas.microsoft.com/office/drawing/2014/main" id="{6E74B1C2-47F1-BB4D-8311-DA3C32025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590403" y="4463473"/>
                <a:ext cx="314544" cy="2614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5" name="Rectangle 29">
                <a:extLst>
                  <a:ext uri="{FF2B5EF4-FFF2-40B4-BE49-F238E27FC236}">
                    <a16:creationId xmlns:a16="http://schemas.microsoft.com/office/drawing/2014/main" id="{BD7E0D48-C73A-5B4C-94EF-D1014AF25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904947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</p:grpSp>
        <p:cxnSp>
          <p:nvCxnSpPr>
            <p:cNvPr id="11" name="Straight Arrow Connector 14">
              <a:extLst>
                <a:ext uri="{FF2B5EF4-FFF2-40B4-BE49-F238E27FC236}">
                  <a16:creationId xmlns:a16="http://schemas.microsoft.com/office/drawing/2014/main" id="{E99D8071-3093-1D4E-BBE6-E2235ABCDA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78132" y="5351566"/>
              <a:ext cx="4031" cy="441961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0E8CD-C6BD-2C4F-8C8A-42E7EDB56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925" y="5489549"/>
              <a:ext cx="1494742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+mn-lt"/>
                </a:rPr>
                <a:t>telescopic</a:t>
              </a:r>
            </a:p>
          </p:txBody>
        </p:sp>
        <p:cxnSp>
          <p:nvCxnSpPr>
            <p:cNvPr id="13" name="Straight Arrow Connector 14">
              <a:extLst>
                <a:ext uri="{FF2B5EF4-FFF2-40B4-BE49-F238E27FC236}">
                  <a16:creationId xmlns:a16="http://schemas.microsoft.com/office/drawing/2014/main" id="{484B2FCD-80EF-DA43-B530-9CF78D1DF7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396335" y="5340496"/>
              <a:ext cx="4031" cy="231657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" name="Rectangle 26">
              <a:extLst>
                <a:ext uri="{FF2B5EF4-FFF2-40B4-BE49-F238E27FC236}">
                  <a16:creationId xmlns:a16="http://schemas.microsoft.com/office/drawing/2014/main" id="{27D21AA5-7D07-624B-9A24-EBC3239E7A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438426" y="4975119"/>
              <a:ext cx="353827" cy="328612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342900" indent="-342900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65000"/>
                <a:buFont typeface="Wingdings" charset="0"/>
                <a:buChar char="n"/>
              </a:pPr>
              <a:endParaRPr lang="en-US" sz="3200">
                <a:solidFill>
                  <a:prstClr val="black"/>
                </a:solidFill>
                <a:latin typeface="+mn-lt"/>
                <a:ea typeface="MS PGothic" pitchFamily="34" charset="-128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221604C-D0E6-0843-9EE9-460F5D46B7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10913" y="5340496"/>
              <a:ext cx="4031" cy="231657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C775C-82F3-A04B-ABBA-B4B4132B5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8072" y="5491137"/>
              <a:ext cx="1284397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 err="1">
                  <a:solidFill>
                    <a:srgbClr val="000000"/>
                  </a:solidFill>
                  <a:latin typeface="+mn-lt"/>
                </a:rPr>
                <a:t>cascode</a:t>
              </a:r>
              <a:endParaRPr lang="en-US" sz="28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2FE499-6C71-3943-B65D-897215B20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628" y="5781600"/>
              <a:ext cx="1770007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 err="1">
                  <a:solidFill>
                    <a:srgbClr val="000000"/>
                  </a:solidFill>
                  <a:latin typeface="+mn-lt"/>
                </a:rPr>
                <a:t>multidecade</a:t>
              </a:r>
              <a:endParaRPr lang="en-US" sz="28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DCE7CC25-62E6-884D-907F-7370CBC3C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380" y="4792756"/>
              <a:ext cx="440425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prstClr val="black"/>
                  </a:solidFill>
                  <a:latin typeface="+mn-lt"/>
                </a:rPr>
                <a:t>…</a:t>
              </a:r>
            </a:p>
          </p:txBody>
        </p:sp>
        <p:sp>
          <p:nvSpPr>
            <p:cNvPr id="19" name="TextBox 34">
              <a:extLst>
                <a:ext uri="{FF2B5EF4-FFF2-40B4-BE49-F238E27FC236}">
                  <a16:creationId xmlns:a16="http://schemas.microsoft.com/office/drawing/2014/main" id="{E223B1C1-3905-124E-B67D-F012EE246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8362" y="4819738"/>
              <a:ext cx="440425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prstClr val="black"/>
                  </a:solidFill>
                  <a:latin typeface="+mn-lt"/>
                </a:rPr>
                <a:t>…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3A2B34-0018-9B45-93B1-5927AA88D5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531" y="2395903"/>
            <a:ext cx="4142485" cy="424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4ED580-9E68-684A-89CA-E6F6F486C54E}"/>
              </a:ext>
            </a:extLst>
          </p:cNvPr>
          <p:cNvSpPr/>
          <p:nvPr/>
        </p:nvSpPr>
        <p:spPr>
          <a:xfrm>
            <a:off x="5508522" y="1804988"/>
            <a:ext cx="2779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prstClr val="black"/>
                </a:solidFill>
                <a:latin typeface="+mn-lt"/>
                <a:ea typeface="MS PGothic" pitchFamily="34" charset="-128"/>
              </a:rPr>
              <a:t>split-radix FFT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0A1A0F-C7FA-4945-93D9-F42D2FA5728B}"/>
              </a:ext>
            </a:extLst>
          </p:cNvPr>
          <p:cNvGrpSpPr>
            <a:grpSpLocks/>
          </p:cNvGrpSpPr>
          <p:nvPr/>
        </p:nvGrpSpPr>
        <p:grpSpPr bwMode="auto">
          <a:xfrm>
            <a:off x="5286029" y="6526483"/>
            <a:ext cx="3590668" cy="1734209"/>
            <a:chOff x="4996601" y="4756534"/>
            <a:chExt cx="3015023" cy="1416085"/>
          </a:xfrm>
        </p:grpSpPr>
        <p:grpSp>
          <p:nvGrpSpPr>
            <p:cNvPr id="27" name="Group 20">
              <a:extLst>
                <a:ext uri="{FF2B5EF4-FFF2-40B4-BE49-F238E27FC236}">
                  <a16:creationId xmlns:a16="http://schemas.microsoft.com/office/drawing/2014/main" id="{5A467D31-95A2-C34A-8B32-6328AB358B7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67330" y="4937395"/>
              <a:ext cx="2128838" cy="328612"/>
              <a:chOff x="3327006" y="4463473"/>
              <a:chExt cx="1892485" cy="261439"/>
            </a:xfrm>
          </p:grpSpPr>
          <p:sp>
            <p:nvSpPr>
              <p:cNvPr id="37" name="Rectangle 21">
                <a:extLst>
                  <a:ext uri="{FF2B5EF4-FFF2-40B4-BE49-F238E27FC236}">
                    <a16:creationId xmlns:a16="http://schemas.microsoft.com/office/drawing/2014/main" id="{AD534967-9387-F048-8E51-3E97D4695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327006" y="4463473"/>
                <a:ext cx="314544" cy="261439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38" name="Rectangle 25">
                <a:extLst>
                  <a:ext uri="{FF2B5EF4-FFF2-40B4-BE49-F238E27FC236}">
                    <a16:creationId xmlns:a16="http://schemas.microsoft.com/office/drawing/2014/main" id="{AF7138E9-D801-CB44-A156-E6882F84C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643184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39" name="Rectangle 26">
                <a:extLst>
                  <a:ext uri="{FF2B5EF4-FFF2-40B4-BE49-F238E27FC236}">
                    <a16:creationId xmlns:a16="http://schemas.microsoft.com/office/drawing/2014/main" id="{140C9ECC-C89F-144C-9DB5-EE6929DCD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solidFill>
                <a:srgbClr val="C00000">
                  <a:alpha val="76077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40" name="Rectangle 27">
                <a:extLst>
                  <a:ext uri="{FF2B5EF4-FFF2-40B4-BE49-F238E27FC236}">
                    <a16:creationId xmlns:a16="http://schemas.microsoft.com/office/drawing/2014/main" id="{2233FEB8-2204-3449-9CF4-4D996512F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275859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41" name="Rectangle 28">
                <a:extLst>
                  <a:ext uri="{FF2B5EF4-FFF2-40B4-BE49-F238E27FC236}">
                    <a16:creationId xmlns:a16="http://schemas.microsoft.com/office/drawing/2014/main" id="{E5F361D8-F674-AA4D-ABA4-575599EB3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590403" y="4463473"/>
                <a:ext cx="314544" cy="2614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42" name="Rectangle 29">
                <a:extLst>
                  <a:ext uri="{FF2B5EF4-FFF2-40B4-BE49-F238E27FC236}">
                    <a16:creationId xmlns:a16="http://schemas.microsoft.com/office/drawing/2014/main" id="{9353BE5F-2D5D-5642-8978-DEC2D5FFD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904947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</p:grpSp>
        <p:cxnSp>
          <p:nvCxnSpPr>
            <p:cNvPr id="28" name="Straight Arrow Connector 14">
              <a:extLst>
                <a:ext uri="{FF2B5EF4-FFF2-40B4-BE49-F238E27FC236}">
                  <a16:creationId xmlns:a16="http://schemas.microsoft.com/office/drawing/2014/main" id="{C3D2140F-F37C-B34C-8ECB-D220EDA53D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703137" y="5315344"/>
              <a:ext cx="4031" cy="441961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3F956D-4A4A-4A47-B935-5265FEA53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6601" y="5453328"/>
              <a:ext cx="1517227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+mn-lt"/>
                </a:rPr>
                <a:t>reciprocal</a:t>
              </a:r>
            </a:p>
          </p:txBody>
        </p:sp>
        <p:cxnSp>
          <p:nvCxnSpPr>
            <p:cNvPr id="30" name="Straight Arrow Connector 14">
              <a:extLst>
                <a:ext uri="{FF2B5EF4-FFF2-40B4-BE49-F238E27FC236}">
                  <a16:creationId xmlns:a16="http://schemas.microsoft.com/office/drawing/2014/main" id="{92D66EC8-BB76-8D4D-B340-D1827A5065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1340" y="5304274"/>
              <a:ext cx="4031" cy="231657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3B7FED64-E079-9640-B3F1-27FE723148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463894" y="4939066"/>
              <a:ext cx="354030" cy="328556"/>
            </a:xfrm>
            <a:prstGeom prst="rect">
              <a:avLst/>
            </a:prstGeom>
            <a:solidFill>
              <a:srgbClr val="A90000">
                <a:alpha val="2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342900" indent="-342900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65000"/>
                <a:buFont typeface="Wingdings" charset="0"/>
                <a:buChar char="n"/>
                <a:defRPr/>
              </a:pPr>
              <a:endParaRPr lang="en-US" sz="3200" dirty="0">
                <a:solidFill>
                  <a:prstClr val="black"/>
                </a:solidFill>
                <a:latin typeface="+mn-lt"/>
                <a:ea typeface="MS PGothic" pitchFamily="34" charset="-128"/>
              </a:endParaRPr>
            </a:p>
          </p:txBody>
        </p:sp>
        <p:cxnSp>
          <p:nvCxnSpPr>
            <p:cNvPr id="32" name="Straight Arrow Connector 14">
              <a:extLst>
                <a:ext uri="{FF2B5EF4-FFF2-40B4-BE49-F238E27FC236}">
                  <a16:creationId xmlns:a16="http://schemas.microsoft.com/office/drawing/2014/main" id="{82EB7AA4-9412-4C41-BB25-7808BF61E5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35918" y="5304274"/>
              <a:ext cx="4031" cy="231657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62C980-693C-A242-ADA9-B63D07659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8184" y="5454915"/>
              <a:ext cx="708274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+mn-lt"/>
                </a:rPr>
                <a:t>split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50EA39-4E4A-6B4F-913D-14819441E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6621" y="5745379"/>
              <a:ext cx="1163226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+mn-lt"/>
                </a:rPr>
                <a:t>reserve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B2BB9C-3D68-5845-BE0B-A24B96F92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1452" y="4756534"/>
              <a:ext cx="456568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prstClr val="black"/>
                  </a:solidFill>
                  <a:latin typeface="+mn-lt"/>
                </a:rPr>
                <a:t>…</a:t>
              </a:r>
            </a:p>
          </p:txBody>
        </p:sp>
        <p:sp>
          <p:nvSpPr>
            <p:cNvPr id="36" name="TextBox 34">
              <a:extLst>
                <a:ext uri="{FF2B5EF4-FFF2-40B4-BE49-F238E27FC236}">
                  <a16:creationId xmlns:a16="http://schemas.microsoft.com/office/drawing/2014/main" id="{31D0271E-3F54-0344-AF2D-C9C6FC928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5056" y="4783517"/>
              <a:ext cx="456568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prstClr val="black"/>
                  </a:solidFill>
                  <a:latin typeface="+mn-lt"/>
                </a:rPr>
                <a:t>…</a:t>
              </a:r>
            </a:p>
          </p:txBody>
        </p:sp>
      </p:grpSp>
      <p:sp>
        <p:nvSpPr>
          <p:cNvPr id="43" name="Rectangle 1">
            <a:extLst>
              <a:ext uri="{FF2B5EF4-FFF2-40B4-BE49-F238E27FC236}">
                <a16:creationId xmlns:a16="http://schemas.microsoft.com/office/drawing/2014/main" id="{23B14B3A-9949-AC40-BD10-BE5A8D6585EB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69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groups (collective): AMEN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511C53-E410-EE44-AEB6-69B5074BE4F9}"/>
              </a:ext>
            </a:extLst>
          </p:cNvPr>
          <p:cNvSpPr/>
          <p:nvPr/>
        </p:nvSpPr>
        <p:spPr>
          <a:xfrm>
            <a:off x="784354" y="1825625"/>
            <a:ext cx="3940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prstClr val="black"/>
                </a:solidFill>
                <a:latin typeface="+mn-lt"/>
                <a:ea typeface="MS PGothic" pitchFamily="34" charset="-128"/>
              </a:rPr>
              <a:t>telescopic op-amps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3C0C03A-3854-D64B-A89A-253243661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75" y="2486146"/>
            <a:ext cx="4374532" cy="417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22">
            <a:extLst>
              <a:ext uri="{FF2B5EF4-FFF2-40B4-BE49-F238E27FC236}">
                <a16:creationId xmlns:a16="http://schemas.microsoft.com/office/drawing/2014/main" id="{05023CFF-9D3B-0B4B-A7C3-DF857D35DDD5}"/>
              </a:ext>
            </a:extLst>
          </p:cNvPr>
          <p:cNvGrpSpPr>
            <a:grpSpLocks/>
          </p:cNvGrpSpPr>
          <p:nvPr/>
        </p:nvGrpSpPr>
        <p:grpSpPr bwMode="auto">
          <a:xfrm>
            <a:off x="636902" y="6537337"/>
            <a:ext cx="3768607" cy="1715986"/>
            <a:chOff x="999925" y="4792756"/>
            <a:chExt cx="3052544" cy="1422612"/>
          </a:xfrm>
        </p:grpSpPr>
        <p:grpSp>
          <p:nvGrpSpPr>
            <p:cNvPr id="10" name="Group 20">
              <a:extLst>
                <a:ext uri="{FF2B5EF4-FFF2-40B4-BE49-F238E27FC236}">
                  <a16:creationId xmlns:a16="http://schemas.microsoft.com/office/drawing/2014/main" id="{9F17219A-EAF4-ED40-91FD-DF8586BDD63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442325" y="4973610"/>
              <a:ext cx="2128838" cy="328638"/>
              <a:chOff x="3327006" y="4463473"/>
              <a:chExt cx="1892485" cy="261460"/>
            </a:xfrm>
          </p:grpSpPr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BC3258D0-8C7C-0C46-8D6B-0C7C39DEF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327006" y="4463473"/>
                <a:ext cx="314544" cy="261439"/>
              </a:xfrm>
              <a:prstGeom prst="rect">
                <a:avLst/>
              </a:prstGeom>
              <a:solidFill>
                <a:srgbClr val="C00000">
                  <a:alpha val="76077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1" name="Rectangle 25">
                <a:extLst>
                  <a:ext uri="{FF2B5EF4-FFF2-40B4-BE49-F238E27FC236}">
                    <a16:creationId xmlns:a16="http://schemas.microsoft.com/office/drawing/2014/main" id="{28D2A503-FB69-014B-AE1D-E633A612B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643184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2" name="Rectangle 26">
                <a:extLst>
                  <a:ext uri="{FF2B5EF4-FFF2-40B4-BE49-F238E27FC236}">
                    <a16:creationId xmlns:a16="http://schemas.microsoft.com/office/drawing/2014/main" id="{D9794820-7DFC-3740-B31A-ABD699F45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60230" y="4463539"/>
                <a:ext cx="314571" cy="261394"/>
              </a:xfrm>
              <a:prstGeom prst="rect">
                <a:avLst/>
              </a:prstGeom>
              <a:solidFill>
                <a:srgbClr val="A90000">
                  <a:alpha val="43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defRPr/>
                </a:pPr>
                <a:endParaRPr lang="en-US" sz="3200" dirty="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3" name="Rectangle 27">
                <a:extLst>
                  <a:ext uri="{FF2B5EF4-FFF2-40B4-BE49-F238E27FC236}">
                    <a16:creationId xmlns:a16="http://schemas.microsoft.com/office/drawing/2014/main" id="{64934C31-D16B-4E42-B9AF-C4EE66F0E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275859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4" name="Rectangle 28">
                <a:extLst>
                  <a:ext uri="{FF2B5EF4-FFF2-40B4-BE49-F238E27FC236}">
                    <a16:creationId xmlns:a16="http://schemas.microsoft.com/office/drawing/2014/main" id="{6E74B1C2-47F1-BB4D-8311-DA3C32025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590403" y="4463473"/>
                <a:ext cx="314544" cy="2614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25" name="Rectangle 29">
                <a:extLst>
                  <a:ext uri="{FF2B5EF4-FFF2-40B4-BE49-F238E27FC236}">
                    <a16:creationId xmlns:a16="http://schemas.microsoft.com/office/drawing/2014/main" id="{BD7E0D48-C73A-5B4C-94EF-D1014AF25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904947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</p:grpSp>
        <p:cxnSp>
          <p:nvCxnSpPr>
            <p:cNvPr id="11" name="Straight Arrow Connector 14">
              <a:extLst>
                <a:ext uri="{FF2B5EF4-FFF2-40B4-BE49-F238E27FC236}">
                  <a16:creationId xmlns:a16="http://schemas.microsoft.com/office/drawing/2014/main" id="{E99D8071-3093-1D4E-BBE6-E2235ABCDA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78132" y="5351566"/>
              <a:ext cx="4031" cy="441961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0E8CD-C6BD-2C4F-8C8A-42E7EDB56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9925" y="5489549"/>
              <a:ext cx="1494742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+mn-lt"/>
                </a:rPr>
                <a:t>telescopic</a:t>
              </a:r>
            </a:p>
          </p:txBody>
        </p:sp>
        <p:cxnSp>
          <p:nvCxnSpPr>
            <p:cNvPr id="13" name="Straight Arrow Connector 14">
              <a:extLst>
                <a:ext uri="{FF2B5EF4-FFF2-40B4-BE49-F238E27FC236}">
                  <a16:creationId xmlns:a16="http://schemas.microsoft.com/office/drawing/2014/main" id="{484B2FCD-80EF-DA43-B530-9CF78D1DF7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396335" y="5340496"/>
              <a:ext cx="4031" cy="231657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" name="Rectangle 26">
              <a:extLst>
                <a:ext uri="{FF2B5EF4-FFF2-40B4-BE49-F238E27FC236}">
                  <a16:creationId xmlns:a16="http://schemas.microsoft.com/office/drawing/2014/main" id="{27D21AA5-7D07-624B-9A24-EBC3239E7A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438426" y="4975119"/>
              <a:ext cx="353827" cy="328612"/>
            </a:xfrm>
            <a:prstGeom prst="rect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342900" indent="-342900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65000"/>
                <a:buFont typeface="Wingdings" charset="0"/>
                <a:buChar char="n"/>
              </a:pPr>
              <a:endParaRPr lang="en-US" sz="3200">
                <a:solidFill>
                  <a:prstClr val="black"/>
                </a:solidFill>
                <a:latin typeface="+mn-lt"/>
                <a:ea typeface="MS PGothic" pitchFamily="34" charset="-128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221604C-D0E6-0843-9EE9-460F5D46B7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610913" y="5340496"/>
              <a:ext cx="4031" cy="231657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BC775C-82F3-A04B-ABBA-B4B4132B5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8072" y="5491137"/>
              <a:ext cx="1284397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 err="1">
                  <a:solidFill>
                    <a:srgbClr val="000000"/>
                  </a:solidFill>
                  <a:latin typeface="+mn-lt"/>
                </a:rPr>
                <a:t>cascode</a:t>
              </a:r>
              <a:endParaRPr lang="en-US" sz="28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2FE499-6C71-3943-B65D-897215B20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628" y="5781600"/>
              <a:ext cx="1770007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 err="1">
                  <a:solidFill>
                    <a:srgbClr val="000000"/>
                  </a:solidFill>
                  <a:latin typeface="+mn-lt"/>
                </a:rPr>
                <a:t>multidecade</a:t>
              </a:r>
              <a:endParaRPr lang="en-US" sz="2800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DCE7CC25-62E6-884D-907F-7370CBC3C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380" y="4792756"/>
              <a:ext cx="440425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prstClr val="black"/>
                  </a:solidFill>
                  <a:latin typeface="+mn-lt"/>
                </a:rPr>
                <a:t>…</a:t>
              </a:r>
            </a:p>
          </p:txBody>
        </p:sp>
        <p:sp>
          <p:nvSpPr>
            <p:cNvPr id="19" name="TextBox 34">
              <a:extLst>
                <a:ext uri="{FF2B5EF4-FFF2-40B4-BE49-F238E27FC236}">
                  <a16:creationId xmlns:a16="http://schemas.microsoft.com/office/drawing/2014/main" id="{E223B1C1-3905-124E-B67D-F012EE246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8362" y="4819738"/>
              <a:ext cx="440425" cy="433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prstClr val="black"/>
                  </a:solidFill>
                  <a:latin typeface="+mn-lt"/>
                </a:rPr>
                <a:t>…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53A2B34-0018-9B45-93B1-5927AA88D5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531" y="2395903"/>
            <a:ext cx="4142485" cy="424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4ED580-9E68-684A-89CA-E6F6F486C54E}"/>
              </a:ext>
            </a:extLst>
          </p:cNvPr>
          <p:cNvSpPr/>
          <p:nvPr/>
        </p:nvSpPr>
        <p:spPr>
          <a:xfrm>
            <a:off x="5508522" y="1804988"/>
            <a:ext cx="2779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prstClr val="black"/>
                </a:solidFill>
                <a:latin typeface="+mn-lt"/>
                <a:ea typeface="MS PGothic" pitchFamily="34" charset="-128"/>
              </a:rPr>
              <a:t>split-radix FFT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0A1A0F-C7FA-4945-93D9-F42D2FA5728B}"/>
              </a:ext>
            </a:extLst>
          </p:cNvPr>
          <p:cNvGrpSpPr>
            <a:grpSpLocks/>
          </p:cNvGrpSpPr>
          <p:nvPr/>
        </p:nvGrpSpPr>
        <p:grpSpPr bwMode="auto">
          <a:xfrm>
            <a:off x="5286029" y="6526483"/>
            <a:ext cx="3590668" cy="1734209"/>
            <a:chOff x="4996601" y="4756534"/>
            <a:chExt cx="3015023" cy="1416085"/>
          </a:xfrm>
        </p:grpSpPr>
        <p:grpSp>
          <p:nvGrpSpPr>
            <p:cNvPr id="27" name="Group 20">
              <a:extLst>
                <a:ext uri="{FF2B5EF4-FFF2-40B4-BE49-F238E27FC236}">
                  <a16:creationId xmlns:a16="http://schemas.microsoft.com/office/drawing/2014/main" id="{5A467D31-95A2-C34A-8B32-6328AB358B7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67330" y="4937395"/>
              <a:ext cx="2128838" cy="328612"/>
              <a:chOff x="3327006" y="4463473"/>
              <a:chExt cx="1892485" cy="261439"/>
            </a:xfrm>
          </p:grpSpPr>
          <p:sp>
            <p:nvSpPr>
              <p:cNvPr id="37" name="Rectangle 21">
                <a:extLst>
                  <a:ext uri="{FF2B5EF4-FFF2-40B4-BE49-F238E27FC236}">
                    <a16:creationId xmlns:a16="http://schemas.microsoft.com/office/drawing/2014/main" id="{AD534967-9387-F048-8E51-3E97D4695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327006" y="4463473"/>
                <a:ext cx="314544" cy="261439"/>
              </a:xfrm>
              <a:prstGeom prst="rect">
                <a:avLst/>
              </a:prstGeom>
              <a:solidFill>
                <a:srgbClr val="C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38" name="Rectangle 25">
                <a:extLst>
                  <a:ext uri="{FF2B5EF4-FFF2-40B4-BE49-F238E27FC236}">
                    <a16:creationId xmlns:a16="http://schemas.microsoft.com/office/drawing/2014/main" id="{AF7138E9-D801-CB44-A156-E6882F84C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643184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39" name="Rectangle 26">
                <a:extLst>
                  <a:ext uri="{FF2B5EF4-FFF2-40B4-BE49-F238E27FC236}">
                    <a16:creationId xmlns:a16="http://schemas.microsoft.com/office/drawing/2014/main" id="{140C9ECC-C89F-144C-9DB5-EE6929DCD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959681" y="4463473"/>
                <a:ext cx="314544" cy="261439"/>
              </a:xfrm>
              <a:prstGeom prst="rect">
                <a:avLst/>
              </a:prstGeom>
              <a:solidFill>
                <a:srgbClr val="C00000">
                  <a:alpha val="76077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40" name="Rectangle 27">
                <a:extLst>
                  <a:ext uri="{FF2B5EF4-FFF2-40B4-BE49-F238E27FC236}">
                    <a16:creationId xmlns:a16="http://schemas.microsoft.com/office/drawing/2014/main" id="{2233FEB8-2204-3449-9CF4-4D996512F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275859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41" name="Rectangle 28">
                <a:extLst>
                  <a:ext uri="{FF2B5EF4-FFF2-40B4-BE49-F238E27FC236}">
                    <a16:creationId xmlns:a16="http://schemas.microsoft.com/office/drawing/2014/main" id="{E5F361D8-F674-AA4D-ABA4-575599EB3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590403" y="4463473"/>
                <a:ext cx="314544" cy="26143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  <p:sp>
            <p:nvSpPr>
              <p:cNvPr id="42" name="Rectangle 29">
                <a:extLst>
                  <a:ext uri="{FF2B5EF4-FFF2-40B4-BE49-F238E27FC236}">
                    <a16:creationId xmlns:a16="http://schemas.microsoft.com/office/drawing/2014/main" id="{9353BE5F-2D5D-5642-8978-DEC2D5FFD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4904947" y="4463473"/>
                <a:ext cx="314544" cy="26143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342900" indent="-3429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4F81BD"/>
                  </a:buClr>
                  <a:buSzPct val="65000"/>
                  <a:buFont typeface="Wingdings" charset="0"/>
                  <a:buChar char="n"/>
                </a:pPr>
                <a:endParaRPr lang="en-US" sz="3200">
                  <a:solidFill>
                    <a:prstClr val="black"/>
                  </a:solidFill>
                  <a:latin typeface="+mn-lt"/>
                  <a:ea typeface="MS PGothic" pitchFamily="34" charset="-128"/>
                </a:endParaRPr>
              </a:p>
            </p:txBody>
          </p:sp>
        </p:grpSp>
        <p:cxnSp>
          <p:nvCxnSpPr>
            <p:cNvPr id="28" name="Straight Arrow Connector 14">
              <a:extLst>
                <a:ext uri="{FF2B5EF4-FFF2-40B4-BE49-F238E27FC236}">
                  <a16:creationId xmlns:a16="http://schemas.microsoft.com/office/drawing/2014/main" id="{C3D2140F-F37C-B34C-8ECB-D220EDA53D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703137" y="5315344"/>
              <a:ext cx="4031" cy="441961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3F956D-4A4A-4A47-B935-5265FEA53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6601" y="5453328"/>
              <a:ext cx="1517227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+mn-lt"/>
                </a:rPr>
                <a:t>reciprocal</a:t>
              </a:r>
            </a:p>
          </p:txBody>
        </p:sp>
        <p:cxnSp>
          <p:nvCxnSpPr>
            <p:cNvPr id="30" name="Straight Arrow Connector 14">
              <a:extLst>
                <a:ext uri="{FF2B5EF4-FFF2-40B4-BE49-F238E27FC236}">
                  <a16:creationId xmlns:a16="http://schemas.microsoft.com/office/drawing/2014/main" id="{92D66EC8-BB76-8D4D-B340-D1827A5065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421340" y="5304274"/>
              <a:ext cx="4031" cy="231657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1" name="Rectangle 26">
              <a:extLst>
                <a:ext uri="{FF2B5EF4-FFF2-40B4-BE49-F238E27FC236}">
                  <a16:creationId xmlns:a16="http://schemas.microsoft.com/office/drawing/2014/main" id="{3B7FED64-E079-9640-B3F1-27FE723148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463894" y="4939066"/>
              <a:ext cx="354030" cy="328556"/>
            </a:xfrm>
            <a:prstGeom prst="rect">
              <a:avLst/>
            </a:prstGeom>
            <a:solidFill>
              <a:srgbClr val="A90000">
                <a:alpha val="23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342900" indent="-342900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65000"/>
                <a:buFont typeface="Wingdings" charset="0"/>
                <a:buChar char="n"/>
                <a:defRPr/>
              </a:pPr>
              <a:endParaRPr lang="en-US" sz="3200" dirty="0">
                <a:solidFill>
                  <a:prstClr val="black"/>
                </a:solidFill>
                <a:latin typeface="+mn-lt"/>
                <a:ea typeface="MS PGothic" pitchFamily="34" charset="-128"/>
              </a:endParaRPr>
            </a:p>
          </p:txBody>
        </p:sp>
        <p:cxnSp>
          <p:nvCxnSpPr>
            <p:cNvPr id="32" name="Straight Arrow Connector 14">
              <a:extLst>
                <a:ext uri="{FF2B5EF4-FFF2-40B4-BE49-F238E27FC236}">
                  <a16:creationId xmlns:a16="http://schemas.microsoft.com/office/drawing/2014/main" id="{82EB7AA4-9412-4C41-BB25-7808BF61E5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635918" y="5304274"/>
              <a:ext cx="4031" cy="231657"/>
            </a:xfrm>
            <a:prstGeom prst="straightConnector1">
              <a:avLst/>
            </a:prstGeom>
            <a:noFill/>
            <a:ln w="25400">
              <a:solidFill>
                <a:srgbClr val="B40000"/>
              </a:solidFill>
              <a:round/>
              <a:headEnd/>
              <a:tailEnd type="arrow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62C980-693C-A242-ADA9-B63D07659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8184" y="5454915"/>
              <a:ext cx="708274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+mn-lt"/>
                </a:rPr>
                <a:t>split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50EA39-4E4A-6B4F-913D-14819441E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6621" y="5745379"/>
              <a:ext cx="1163226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MS PGothic" charset="0"/>
                  <a:cs typeface="MS PGothic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dirty="0">
                  <a:solidFill>
                    <a:srgbClr val="000000"/>
                  </a:solidFill>
                  <a:latin typeface="+mn-lt"/>
                </a:rPr>
                <a:t>reserve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B2BB9C-3D68-5845-BE0B-A24B96F92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1452" y="4756534"/>
              <a:ext cx="456568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prstClr val="black"/>
                  </a:solidFill>
                  <a:latin typeface="+mn-lt"/>
                </a:rPr>
                <a:t>…</a:t>
              </a:r>
            </a:p>
          </p:txBody>
        </p:sp>
        <p:sp>
          <p:nvSpPr>
            <p:cNvPr id="36" name="TextBox 34">
              <a:extLst>
                <a:ext uri="{FF2B5EF4-FFF2-40B4-BE49-F238E27FC236}">
                  <a16:creationId xmlns:a16="http://schemas.microsoft.com/office/drawing/2014/main" id="{31D0271E-3F54-0344-AF2D-C9C6FC928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5056" y="4783517"/>
              <a:ext cx="456568" cy="427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b="1" dirty="0">
                  <a:solidFill>
                    <a:prstClr val="black"/>
                  </a:solidFill>
                  <a:latin typeface="+mn-lt"/>
                </a:rPr>
                <a:t>…</a:t>
              </a:r>
            </a:p>
          </p:txBody>
        </p:sp>
      </p:grpSp>
      <p:pic>
        <p:nvPicPr>
          <p:cNvPr id="43" name="Picture 7">
            <a:extLst>
              <a:ext uri="{FF2B5EF4-FFF2-40B4-BE49-F238E27FC236}">
                <a16:creationId xmlns:a16="http://schemas.microsoft.com/office/drawing/2014/main" id="{14BD734D-1DF5-8442-A20E-A88B40E7B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6213" y="8594243"/>
            <a:ext cx="2941518" cy="47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CFDD8EB5-4701-AD41-B002-16EE2C4FE3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010" y="5221147"/>
            <a:ext cx="3063848" cy="3403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13CF579C-EBB8-8545-9C1A-377B94C71B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240" y="1189978"/>
            <a:ext cx="3081338" cy="334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48EE9ED3-6EE4-C146-842E-99471DC1E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029" y="4637459"/>
            <a:ext cx="3626887" cy="39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41262260-E6E7-AC4A-B994-12240A15C8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0" y="5249823"/>
            <a:ext cx="2844082" cy="282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5">
            <a:extLst>
              <a:ext uri="{FF2B5EF4-FFF2-40B4-BE49-F238E27FC236}">
                <a16:creationId xmlns:a16="http://schemas.microsoft.com/office/drawing/2014/main" id="{E24C521A-8CAE-0542-A27E-7AC892DB43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430" y="8194697"/>
            <a:ext cx="2578101" cy="79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>
            <a:extLst>
              <a:ext uri="{FF2B5EF4-FFF2-40B4-BE49-F238E27FC236}">
                <a16:creationId xmlns:a16="http://schemas.microsoft.com/office/drawing/2014/main" id="{1D6DFD98-22CF-3944-975C-B343B82226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617" y="1270951"/>
            <a:ext cx="2462913" cy="26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7">
            <a:extLst>
              <a:ext uri="{FF2B5EF4-FFF2-40B4-BE49-F238E27FC236}">
                <a16:creationId xmlns:a16="http://schemas.microsoft.com/office/drawing/2014/main" id="{608A649E-13DF-2E44-AE8F-6A1FEB62A6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7618" y="4225997"/>
            <a:ext cx="3063848" cy="80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29E45B9-8CBB-1943-AFAD-9E2EC1305A41}"/>
              </a:ext>
            </a:extLst>
          </p:cNvPr>
          <p:cNvSpPr/>
          <p:nvPr/>
        </p:nvSpPr>
        <p:spPr bwMode="auto">
          <a:xfrm>
            <a:off x="-92869" y="1371600"/>
            <a:ext cx="9301340" cy="7467600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F4B76A54-E7A9-694B-9BCF-CABE0C42FA88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0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groups in malice detection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7BAC06-F058-C047-A660-2004ECFB85FE}"/>
              </a:ext>
            </a:extLst>
          </p:cNvPr>
          <p:cNvGrpSpPr/>
          <p:nvPr/>
        </p:nvGrpSpPr>
        <p:grpSpPr>
          <a:xfrm>
            <a:off x="1607952" y="1371600"/>
            <a:ext cx="6870984" cy="8004952"/>
            <a:chOff x="3255980" y="2086187"/>
            <a:chExt cx="5655735" cy="7290365"/>
          </a:xfrm>
        </p:grpSpPr>
        <p:grpSp>
          <p:nvGrpSpPr>
            <p:cNvPr id="4" name="Group 14">
              <a:extLst>
                <a:ext uri="{FF2B5EF4-FFF2-40B4-BE49-F238E27FC236}">
                  <a16:creationId xmlns:a16="http://schemas.microsoft.com/office/drawing/2014/main" id="{A8337804-C7CF-FF4F-B0D2-4CF7EC6F7B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5004" y="2196819"/>
              <a:ext cx="5576711" cy="7179733"/>
              <a:chOff x="4779438" y="1497232"/>
              <a:chExt cx="3949976" cy="5091149"/>
            </a:xfrm>
          </p:grpSpPr>
          <p:pic>
            <p:nvPicPr>
              <p:cNvPr id="5" name="Picture 1">
                <a:extLst>
                  <a:ext uri="{FF2B5EF4-FFF2-40B4-BE49-F238E27FC236}">
                    <a16:creationId xmlns:a16="http://schemas.microsoft.com/office/drawing/2014/main" id="{B5A8FBCC-CC7A-1A42-B815-FED4F15EF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438" y="1497232"/>
                <a:ext cx="3826680" cy="5091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01CB7141-2C65-6949-9CD2-B00CEA15F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5153" y="5572703"/>
                <a:ext cx="2424261" cy="825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487672" indent="-487672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charset="0"/>
                  <a:buChar char="n"/>
                </a:pPr>
                <a:endParaRPr lang="en-US" sz="5120"/>
              </a:p>
            </p:txBody>
          </p:sp>
        </p:grp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3302B6B-243D-3841-81F1-6C39E6C6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153" y="5432213"/>
              <a:ext cx="433493" cy="559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49400224-27A1-3D4E-9B3B-AC190E111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5438" y="7861582"/>
              <a:ext cx="469618" cy="577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7F7D5833-A476-774A-85BC-CA40BF7A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7385" y="8773724"/>
              <a:ext cx="451556" cy="559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6">
              <a:extLst>
                <a:ext uri="{FF2B5EF4-FFF2-40B4-BE49-F238E27FC236}">
                  <a16:creationId xmlns:a16="http://schemas.microsoft.com/office/drawing/2014/main" id="{BC8317EB-BD03-C147-B0E9-4CF6C730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2007" y="8170899"/>
              <a:ext cx="433493" cy="523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9">
              <a:extLst>
                <a:ext uri="{FF2B5EF4-FFF2-40B4-BE49-F238E27FC236}">
                  <a16:creationId xmlns:a16="http://schemas.microsoft.com/office/drawing/2014/main" id="{0AC304B2-E69C-434C-B3D2-045837F6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176" y="6872676"/>
              <a:ext cx="433493" cy="523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0">
              <a:extLst>
                <a:ext uri="{FF2B5EF4-FFF2-40B4-BE49-F238E27FC236}">
                  <a16:creationId xmlns:a16="http://schemas.microsoft.com/office/drawing/2014/main" id="{527DEEDD-A8F2-914D-9041-4AC1E60D4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167" y="5680569"/>
              <a:ext cx="433493" cy="54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1">
              <a:extLst>
                <a:ext uri="{FF2B5EF4-FFF2-40B4-BE49-F238E27FC236}">
                  <a16:creationId xmlns:a16="http://schemas.microsoft.com/office/drawing/2014/main" id="{F2A608E0-99F0-9343-91D1-0D55F8E5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963" y="5366739"/>
              <a:ext cx="433493" cy="505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2">
              <a:extLst>
                <a:ext uri="{FF2B5EF4-FFF2-40B4-BE49-F238E27FC236}">
                  <a16:creationId xmlns:a16="http://schemas.microsoft.com/office/drawing/2014/main" id="{317F7E6E-ABA8-8F4E-B322-ABE76240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980" y="2086187"/>
              <a:ext cx="451556" cy="54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3">
              <a:extLst>
                <a:ext uri="{FF2B5EF4-FFF2-40B4-BE49-F238E27FC236}">
                  <a16:creationId xmlns:a16="http://schemas.microsoft.com/office/drawing/2014/main" id="{68D15457-CE1E-F942-B6D8-CD949D646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3936" y="2752232"/>
              <a:ext cx="415431" cy="54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4">
              <a:extLst>
                <a:ext uri="{FF2B5EF4-FFF2-40B4-BE49-F238E27FC236}">
                  <a16:creationId xmlns:a16="http://schemas.microsoft.com/office/drawing/2014/main" id="{CB230099-9835-FC40-A931-0E5D52D8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5980" y="4156570"/>
              <a:ext cx="415431" cy="523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5">
              <a:extLst>
                <a:ext uri="{FF2B5EF4-FFF2-40B4-BE49-F238E27FC236}">
                  <a16:creationId xmlns:a16="http://schemas.microsoft.com/office/drawing/2014/main" id="{24A2BAE2-B19D-FE43-8331-AC9D02EDF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283" y="3402472"/>
              <a:ext cx="451556" cy="54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6">
              <a:extLst>
                <a:ext uri="{FF2B5EF4-FFF2-40B4-BE49-F238E27FC236}">
                  <a16:creationId xmlns:a16="http://schemas.microsoft.com/office/drawing/2014/main" id="{717F106C-04FE-3B47-B1B6-8B470773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4407" y="5084515"/>
              <a:ext cx="433493" cy="54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7">
              <a:extLst>
                <a:ext uri="{FF2B5EF4-FFF2-40B4-BE49-F238E27FC236}">
                  <a16:creationId xmlns:a16="http://schemas.microsoft.com/office/drawing/2014/main" id="{BFA54BED-A550-904C-A679-F7A56C6DF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034" y="4172374"/>
              <a:ext cx="469618" cy="523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8">
              <a:extLst>
                <a:ext uri="{FF2B5EF4-FFF2-40B4-BE49-F238E27FC236}">
                  <a16:creationId xmlns:a16="http://schemas.microsoft.com/office/drawing/2014/main" id="{B5A69142-7E36-FF47-9F65-27D0D845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247" y="3542454"/>
              <a:ext cx="433493" cy="54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9">
              <a:extLst>
                <a:ext uri="{FF2B5EF4-FFF2-40B4-BE49-F238E27FC236}">
                  <a16:creationId xmlns:a16="http://schemas.microsoft.com/office/drawing/2014/main" id="{E655A49F-4FA0-2749-8A94-9C38E82A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2300" y="4734561"/>
              <a:ext cx="433493" cy="54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0">
              <a:extLst>
                <a:ext uri="{FF2B5EF4-FFF2-40B4-BE49-F238E27FC236}">
                  <a16:creationId xmlns:a16="http://schemas.microsoft.com/office/drawing/2014/main" id="{43533A4C-53C6-C048-A818-F4BCBB92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4140" y="4734561"/>
              <a:ext cx="433493" cy="48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6623">
              <a:extLst>
                <a:ext uri="{FF2B5EF4-FFF2-40B4-BE49-F238E27FC236}">
                  <a16:creationId xmlns:a16="http://schemas.microsoft.com/office/drawing/2014/main" id="{6F95EEBE-BAE5-EF41-BB72-DD2FB4EAE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6131" y="3648569"/>
              <a:ext cx="433493" cy="523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6624">
              <a:extLst>
                <a:ext uri="{FF2B5EF4-FFF2-40B4-BE49-F238E27FC236}">
                  <a16:creationId xmlns:a16="http://schemas.microsoft.com/office/drawing/2014/main" id="{81E6D6C7-1A91-9D46-B1FC-5FAB6367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8247" y="2262294"/>
              <a:ext cx="469618" cy="523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6625">
              <a:extLst>
                <a:ext uri="{FF2B5EF4-FFF2-40B4-BE49-F238E27FC236}">
                  <a16:creationId xmlns:a16="http://schemas.microsoft.com/office/drawing/2014/main" id="{C3CF3B89-35AE-574C-8446-B2AB0A7B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229" y="2928338"/>
              <a:ext cx="451556" cy="54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771B46-F148-B944-A3D8-4EE43A15F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1327" y="1398087"/>
            <a:ext cx="8076732" cy="7543803"/>
          </a:xfrm>
        </p:spPr>
        <p:txBody>
          <a:bodyPr/>
          <a:lstStyle/>
          <a:p>
            <a:r>
              <a:rPr lang="en-US" dirty="0"/>
              <a:t>In other contexts, “too </a:t>
            </a:r>
            <a:r>
              <a:rPr lang="en-US" dirty="0" err="1"/>
              <a:t>dense”ly</a:t>
            </a:r>
            <a:r>
              <a:rPr lang="en-US" dirty="0"/>
              <a:t> connected groups may be indicative of malice/fraud</a:t>
            </a:r>
          </a:p>
          <a:p>
            <a:r>
              <a:rPr lang="en-US" dirty="0"/>
              <a:t>9/11 hijackers were </a:t>
            </a:r>
            <a:br>
              <a:rPr lang="en-US" dirty="0"/>
            </a:br>
            <a:r>
              <a:rPr lang="en-US" b="1" dirty="0">
                <a:solidFill>
                  <a:srgbClr val="E7D25F"/>
                </a:solidFill>
              </a:rPr>
              <a:t>densely linked </a:t>
            </a:r>
            <a:r>
              <a:rPr lang="en-US" dirty="0"/>
              <a:t>via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kinship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school/training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travel/financial records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meetings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…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CDF747-12DA-A449-AAEA-26F9CEF6B241}"/>
              </a:ext>
            </a:extLst>
          </p:cNvPr>
          <p:cNvSpPr/>
          <p:nvPr/>
        </p:nvSpPr>
        <p:spPr>
          <a:xfrm>
            <a:off x="4498181" y="8304703"/>
            <a:ext cx="866775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800" dirty="0"/>
              <a:t>"Mapping networks of terrorist cells." </a:t>
            </a:r>
            <a:br>
              <a:rPr lang="en-US" sz="1800" dirty="0"/>
            </a:br>
            <a:r>
              <a:rPr lang="en-US" sz="1800" dirty="0"/>
              <a:t>Krebs, V. E. Connections 24.3 (2002): 43-52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C2D2D14A-8845-3744-8898-79D8CCFE779C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6FD9-7AE5-6B43-A8BA-6C93BE8A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/>
              <a:t>Anomalous groups in malice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004F7-A694-7D4F-AF7B-0CDEEEC30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16154401" cy="7543803"/>
          </a:xfrm>
        </p:spPr>
        <p:txBody>
          <a:bodyPr/>
          <a:lstStyle/>
          <a:p>
            <a:r>
              <a:rPr lang="en-US" b="1" dirty="0">
                <a:latin typeface="Gill Sans" panose="020B0502020104020203" pitchFamily="34" charset="-79"/>
                <a:cs typeface="Gill Sans" panose="020B0502020104020203" pitchFamily="34" charset="-79"/>
              </a:rPr>
              <a:t>Opinion fraud</a:t>
            </a:r>
            <a:r>
              <a:rPr lang="en-US" dirty="0"/>
              <a:t>: Groups of users promoting/demoting businesses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6D5AB7-09D7-7442-B791-5D5034D00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731" y="7098409"/>
            <a:ext cx="1600786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2400" dirty="0">
                <a:latin typeface="Baskerville" panose="02020502070401020303" pitchFamily="18" charset="0"/>
              </a:rPr>
              <a:t>Opinion Fraud Detection in Online Reviews using Network Effects. [Akoglu+] ICWSM, 2013</a:t>
            </a:r>
          </a:p>
          <a:p>
            <a:pPr algn="l" eaLnBrk="1" hangingPunct="1"/>
            <a:r>
              <a:rPr lang="en-US" altLang="en-US" sz="2400" dirty="0">
                <a:latin typeface="Baskerville" panose="02020502070401020303" pitchFamily="18" charset="0"/>
              </a:rPr>
              <a:t>Collective Opinion Spam Detection: Bridging Review Networks and Metadata. [</a:t>
            </a:r>
            <a:r>
              <a:rPr lang="en-US" altLang="en-US" sz="2400" dirty="0" err="1">
                <a:latin typeface="Baskerville" panose="02020502070401020303" pitchFamily="18" charset="0"/>
              </a:rPr>
              <a:t>Rayana</a:t>
            </a:r>
            <a:r>
              <a:rPr lang="en-US" altLang="en-US" sz="2400" dirty="0">
                <a:latin typeface="Baskerville" panose="02020502070401020303" pitchFamily="18" charset="0"/>
              </a:rPr>
              <a:t> &amp; Akoglu] ACM SIGKDD 2015</a:t>
            </a:r>
          </a:p>
          <a:p>
            <a:pPr algn="l" eaLnBrk="1" hangingPunct="1"/>
            <a:r>
              <a:rPr lang="en-US" altLang="en-US" sz="2400" dirty="0">
                <a:latin typeface="Baskerville" panose="02020502070401020303" pitchFamily="18" charset="0"/>
              </a:rPr>
              <a:t>Discovering Opinion Spammer Groups by Network Footprints. [Ye &amp; Akoglu] ECML PKDD 2015</a:t>
            </a:r>
          </a:p>
          <a:p>
            <a:pPr algn="l" eaLnBrk="1" hangingPunct="1"/>
            <a:r>
              <a:rPr lang="en-US" altLang="en-US" sz="2400" dirty="0">
                <a:latin typeface="Baskerville" panose="02020502070401020303" pitchFamily="18" charset="0"/>
              </a:rPr>
              <a:t>BIRDNEST: Bayesian Inference for Ratings-Fraud Detection. [</a:t>
            </a:r>
            <a:r>
              <a:rPr lang="en-US" altLang="en-US" sz="2400" dirty="0" err="1">
                <a:latin typeface="Baskerville" panose="02020502070401020303" pitchFamily="18" charset="0"/>
              </a:rPr>
              <a:t>Hooi</a:t>
            </a:r>
            <a:r>
              <a:rPr lang="en-US" altLang="en-US" sz="2400" dirty="0">
                <a:latin typeface="Baskerville" panose="02020502070401020303" pitchFamily="18" charset="0"/>
              </a:rPr>
              <a:t>+] SIAM SDM 2016</a:t>
            </a:r>
          </a:p>
          <a:p>
            <a:pPr algn="l" eaLnBrk="1" hangingPunct="1"/>
            <a:r>
              <a:rPr lang="en-US" altLang="en-US" sz="2400" dirty="0">
                <a:latin typeface="Baskerville" panose="02020502070401020303" pitchFamily="18" charset="0"/>
              </a:rPr>
              <a:t>Collective Opinion Spam Detection using Active Inference. [</a:t>
            </a:r>
            <a:r>
              <a:rPr lang="en-US" altLang="en-US" sz="2400" dirty="0" err="1">
                <a:latin typeface="Baskerville" panose="02020502070401020303" pitchFamily="18" charset="0"/>
              </a:rPr>
              <a:t>Rayana</a:t>
            </a:r>
            <a:r>
              <a:rPr lang="en-US" altLang="en-US" sz="2400" dirty="0">
                <a:latin typeface="Baskerville" panose="02020502070401020303" pitchFamily="18" charset="0"/>
              </a:rPr>
              <a:t> &amp; Akoglu] SIAM SDM 2016</a:t>
            </a:r>
          </a:p>
          <a:p>
            <a:pPr algn="l" eaLnBrk="1" hangingPunct="1">
              <a:buFont typeface="Times New Roman" panose="02020603050405020304" pitchFamily="18" charset="0"/>
              <a:buNone/>
            </a:pPr>
            <a:endParaRPr lang="en-US" altLang="en-US" sz="2400" dirty="0">
              <a:latin typeface="Baskerville" panose="02020502070401020303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3DA03D-C31F-C849-B545-B024C17E3116}"/>
              </a:ext>
            </a:extLst>
          </p:cNvPr>
          <p:cNvGrpSpPr/>
          <p:nvPr/>
        </p:nvGrpSpPr>
        <p:grpSpPr>
          <a:xfrm>
            <a:off x="1354931" y="2438400"/>
            <a:ext cx="3063443" cy="4525962"/>
            <a:chOff x="1597471" y="2636838"/>
            <a:chExt cx="2217292" cy="3578225"/>
          </a:xfrm>
        </p:grpSpPr>
        <p:sp>
          <p:nvSpPr>
            <p:cNvPr id="19" name="TextBox 2">
              <a:extLst>
                <a:ext uri="{FF2B5EF4-FFF2-40B4-BE49-F238E27FC236}">
                  <a16:creationId xmlns:a16="http://schemas.microsoft.com/office/drawing/2014/main" id="{FC593724-19AA-544F-8BE4-F25D347FF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704975" y="4687095"/>
              <a:ext cx="4921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latin typeface="Tahoma" panose="020B0604030504040204" pitchFamily="34" charset="0"/>
                </a:rPr>
                <a:t>…</a:t>
              </a: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74A4F0BD-02D1-CE4A-B975-F4F2412FA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3366294" y="4568031"/>
              <a:ext cx="4349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…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21E704-123E-134F-BCF1-3575FFBFDD53}"/>
                </a:ext>
              </a:extLst>
            </p:cNvPr>
            <p:cNvCxnSpPr/>
            <p:nvPr/>
          </p:nvCxnSpPr>
          <p:spPr bwMode="auto">
            <a:xfrm flipH="1">
              <a:off x="2279650" y="2971800"/>
              <a:ext cx="871538" cy="18415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0B1F51E-D483-5346-9883-E14759EB3677}"/>
                </a:ext>
              </a:extLst>
            </p:cNvPr>
            <p:cNvCxnSpPr/>
            <p:nvPr/>
          </p:nvCxnSpPr>
          <p:spPr bwMode="auto">
            <a:xfrm flipH="1" flipV="1">
              <a:off x="2279650" y="3155950"/>
              <a:ext cx="873125" cy="473075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9460906-DBFD-974E-8D0C-DDBC1171014D}"/>
                </a:ext>
              </a:extLst>
            </p:cNvPr>
            <p:cNvCxnSpPr/>
            <p:nvPr/>
          </p:nvCxnSpPr>
          <p:spPr bwMode="auto">
            <a:xfrm flipH="1" flipV="1">
              <a:off x="2279650" y="3155950"/>
              <a:ext cx="884238" cy="2122488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62C4C3A-6B0B-2E42-8266-C428472B0596}"/>
                </a:ext>
              </a:extLst>
            </p:cNvPr>
            <p:cNvCxnSpPr/>
            <p:nvPr/>
          </p:nvCxnSpPr>
          <p:spPr bwMode="auto">
            <a:xfrm flipH="1">
              <a:off x="2309813" y="3629025"/>
              <a:ext cx="842962" cy="525463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E3A4BAE-7ACC-394F-B838-E902FDF30575}"/>
                </a:ext>
              </a:extLst>
            </p:cNvPr>
            <p:cNvCxnSpPr/>
            <p:nvPr/>
          </p:nvCxnSpPr>
          <p:spPr bwMode="auto">
            <a:xfrm flipH="1">
              <a:off x="2336800" y="3629025"/>
              <a:ext cx="815975" cy="208280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C444C3E-38F7-3149-94FC-733083B415BD}"/>
                </a:ext>
              </a:extLst>
            </p:cNvPr>
            <p:cNvCxnSpPr/>
            <p:nvPr/>
          </p:nvCxnSpPr>
          <p:spPr bwMode="auto">
            <a:xfrm flipH="1">
              <a:off x="2335213" y="5278438"/>
              <a:ext cx="828675" cy="442912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A814511-0CF1-B34E-B80C-E5B62ACABB14}"/>
                </a:ext>
              </a:extLst>
            </p:cNvPr>
            <p:cNvCxnSpPr/>
            <p:nvPr/>
          </p:nvCxnSpPr>
          <p:spPr bwMode="auto">
            <a:xfrm flipH="1" flipV="1">
              <a:off x="2309813" y="4154488"/>
              <a:ext cx="842962" cy="169862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E5644A0-E495-DE46-ACF0-20379C0AAED1}"/>
                </a:ext>
              </a:extLst>
            </p:cNvPr>
            <p:cNvCxnSpPr/>
            <p:nvPr/>
          </p:nvCxnSpPr>
          <p:spPr bwMode="auto">
            <a:xfrm flipH="1">
              <a:off x="2335213" y="2971800"/>
              <a:ext cx="815975" cy="1179513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89FDDB8-9069-0949-A16D-4A881964FBE3}"/>
                </a:ext>
              </a:extLst>
            </p:cNvPr>
            <p:cNvCxnSpPr/>
            <p:nvPr/>
          </p:nvCxnSpPr>
          <p:spPr bwMode="auto">
            <a:xfrm flipH="1" flipV="1">
              <a:off x="2309813" y="5695950"/>
              <a:ext cx="841375" cy="238125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CCA0B499-1570-8748-A130-8A9BBD39A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831" y="2818462"/>
              <a:ext cx="712205" cy="712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64">
              <a:extLst>
                <a:ext uri="{FF2B5EF4-FFF2-40B4-BE49-F238E27FC236}">
                  <a16:creationId xmlns:a16="http://schemas.microsoft.com/office/drawing/2014/main" id="{40A91313-0A46-EF44-8146-4A63A345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648" y="3814670"/>
              <a:ext cx="712205" cy="71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66">
              <a:extLst>
                <a:ext uri="{FF2B5EF4-FFF2-40B4-BE49-F238E27FC236}">
                  <a16:creationId xmlns:a16="http://schemas.microsoft.com/office/drawing/2014/main" id="{45FA632E-F40D-BB4E-B342-F889A1961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471" y="5318191"/>
              <a:ext cx="713570" cy="713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9">
              <a:extLst>
                <a:ext uri="{FF2B5EF4-FFF2-40B4-BE49-F238E27FC236}">
                  <a16:creationId xmlns:a16="http://schemas.microsoft.com/office/drawing/2014/main" id="{E53C117D-A5E8-8146-84DC-AFCA03311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175" y="2636838"/>
              <a:ext cx="573088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67">
              <a:extLst>
                <a:ext uri="{FF2B5EF4-FFF2-40B4-BE49-F238E27FC236}">
                  <a16:creationId xmlns:a16="http://schemas.microsoft.com/office/drawing/2014/main" id="{44921ABC-9345-F84B-A532-D1680248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050" y="3308350"/>
              <a:ext cx="573088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69">
              <a:extLst>
                <a:ext uri="{FF2B5EF4-FFF2-40B4-BE49-F238E27FC236}">
                  <a16:creationId xmlns:a16="http://schemas.microsoft.com/office/drawing/2014/main" id="{6DC97D17-91E2-4540-A698-BAF4C5AD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050" y="3990975"/>
              <a:ext cx="573088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70">
              <a:extLst>
                <a:ext uri="{FF2B5EF4-FFF2-40B4-BE49-F238E27FC236}">
                  <a16:creationId xmlns:a16="http://schemas.microsoft.com/office/drawing/2014/main" id="{45504B11-D624-1B44-BA1C-2740A4AA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5000625"/>
              <a:ext cx="571500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72">
              <a:extLst>
                <a:ext uri="{FF2B5EF4-FFF2-40B4-BE49-F238E27FC236}">
                  <a16:creationId xmlns:a16="http://schemas.microsoft.com/office/drawing/2014/main" id="{354C2084-7D99-4248-A34E-D46A9DC28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5641975"/>
              <a:ext cx="571500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3B86243B-964C-3942-8A1E-7DA02A6E8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028" y="5493325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Down, thumbs, o icon - Free download on Iconfinder">
              <a:extLst>
                <a:ext uri="{FF2B5EF4-FFF2-40B4-BE49-F238E27FC236}">
                  <a16:creationId xmlns:a16="http://schemas.microsoft.com/office/drawing/2014/main" id="{FB2F7B40-C086-0842-BD57-CB13139AA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517" y="4720084"/>
              <a:ext cx="403953" cy="40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408ED49B-4B4A-1B43-822C-C2470C1D8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947" y="2722563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2EBB88F3-F385-BA40-94E8-EE31669F8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765" y="3043374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34BCDDB8-4137-254A-ADDB-D478B9E52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143" y="3582363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D26DEA40-5C4D-354D-80B1-2712AC6FD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389" y="3930212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98">
            <a:extLst>
              <a:ext uri="{FF2B5EF4-FFF2-40B4-BE49-F238E27FC236}">
                <a16:creationId xmlns:a16="http://schemas.microsoft.com/office/drawing/2014/main" id="{440762D6-A85D-AA42-98CC-9C4D2C03A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22" y="2660148"/>
            <a:ext cx="772252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98">
            <a:extLst>
              <a:ext uri="{FF2B5EF4-FFF2-40B4-BE49-F238E27FC236}">
                <a16:creationId xmlns:a16="http://schemas.microsoft.com/office/drawing/2014/main" id="{694487E3-FD76-4643-8CD1-D99E63468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74" y="3924112"/>
            <a:ext cx="772252" cy="78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1">
            <a:extLst>
              <a:ext uri="{FF2B5EF4-FFF2-40B4-BE49-F238E27FC236}">
                <a16:creationId xmlns:a16="http://schemas.microsoft.com/office/drawing/2014/main" id="{E462DD8F-65FD-E244-9974-D66B38480077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48" name="Picture 4" descr="Down, thumbs, o icon - Free download on Iconfinder">
            <a:extLst>
              <a:ext uri="{FF2B5EF4-FFF2-40B4-BE49-F238E27FC236}">
                <a16:creationId xmlns:a16="http://schemas.microsoft.com/office/drawing/2014/main" id="{A7F9E0DC-B5A4-9746-9BBB-80CDC0CD7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0" y="4980028"/>
            <a:ext cx="558107" cy="51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A68C63F-15D5-A248-8E51-72E5DF16BF46}"/>
              </a:ext>
            </a:extLst>
          </p:cNvPr>
          <p:cNvGrpSpPr/>
          <p:nvPr/>
        </p:nvGrpSpPr>
        <p:grpSpPr>
          <a:xfrm>
            <a:off x="4699967" y="2602488"/>
            <a:ext cx="12123564" cy="4308587"/>
            <a:chOff x="5164931" y="2602488"/>
            <a:chExt cx="12123564" cy="4308587"/>
          </a:xfrm>
        </p:grpSpPr>
        <p:pic>
          <p:nvPicPr>
            <p:cNvPr id="11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2EDA9E0C-4B93-714F-A0E3-0C1EF472A0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7381" y="6826251"/>
              <a:ext cx="50593" cy="5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DD028F63-F9C5-E24E-9D01-937174CBA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0634" y="6860482"/>
              <a:ext cx="50593" cy="5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7">
              <a:extLst>
                <a:ext uri="{FF2B5EF4-FFF2-40B4-BE49-F238E27FC236}">
                  <a16:creationId xmlns:a16="http://schemas.microsoft.com/office/drawing/2014/main" id="{833B1097-3112-3645-939A-5AB64D89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441" y="3024468"/>
              <a:ext cx="11597561" cy="3128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ABC0EE7-C6EF-B84F-93C0-1FFD1A4EB474}"/>
                </a:ext>
              </a:extLst>
            </p:cNvPr>
            <p:cNvSpPr/>
            <p:nvPr/>
          </p:nvSpPr>
          <p:spPr bwMode="auto">
            <a:xfrm>
              <a:off x="5164931" y="2602488"/>
              <a:ext cx="12115800" cy="1188720"/>
            </a:xfrm>
            <a:prstGeom prst="rect">
              <a:avLst/>
            </a:prstGeom>
            <a:solidFill>
              <a:schemeClr val="lt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D48A7D5-2F1D-F546-91D8-3A23772185B3}"/>
                </a:ext>
              </a:extLst>
            </p:cNvPr>
            <p:cNvSpPr/>
            <p:nvPr/>
          </p:nvSpPr>
          <p:spPr bwMode="auto">
            <a:xfrm>
              <a:off x="8289131" y="3724245"/>
              <a:ext cx="8760033" cy="2651760"/>
            </a:xfrm>
            <a:prstGeom prst="rect">
              <a:avLst/>
            </a:prstGeom>
            <a:solidFill>
              <a:schemeClr val="lt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pic>
          <p:nvPicPr>
            <p:cNvPr id="51" name="Picture 8">
              <a:extLst>
                <a:ext uri="{FF2B5EF4-FFF2-40B4-BE49-F238E27FC236}">
                  <a16:creationId xmlns:a16="http://schemas.microsoft.com/office/drawing/2014/main" id="{FD68FE1C-1FF2-D844-9779-10E5D312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281" y="2971800"/>
              <a:ext cx="9052214" cy="318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CD5BD4D-ABEC-E942-ACDC-72B89CA6434B}"/>
                </a:ext>
              </a:extLst>
            </p:cNvPr>
            <p:cNvSpPr/>
            <p:nvPr/>
          </p:nvSpPr>
          <p:spPr>
            <a:xfrm>
              <a:off x="5408253" y="5715000"/>
              <a:ext cx="11880242" cy="45720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541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6FD9-7AE5-6B43-A8BA-6C93BE8A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/>
              <a:t>Anomalous groups in malice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004F7-A694-7D4F-AF7B-0CDEEEC30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15697201" cy="7543803"/>
          </a:xfrm>
        </p:spPr>
        <p:txBody>
          <a:bodyPr/>
          <a:lstStyle/>
          <a:p>
            <a:r>
              <a:rPr lang="en-US" b="1" dirty="0">
                <a:latin typeface="Gill Sans" panose="020B0502020104020203" pitchFamily="34" charset="-79"/>
                <a:cs typeface="Gill Sans" panose="020B0502020104020203" pitchFamily="34" charset="-79"/>
              </a:rPr>
              <a:t>Social securities tax fraud</a:t>
            </a:r>
            <a:r>
              <a:rPr lang="en-US" dirty="0"/>
              <a:t>: Groups of resources transferred between “shadow” companies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6860321-3AE0-A343-B421-330030DC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332" y="8458200"/>
            <a:ext cx="156972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2400" dirty="0">
                <a:latin typeface="Baskerville" panose="02020502070401020303" pitchFamily="18" charset="0"/>
              </a:rPr>
              <a:t>GOTCHA! Network-based Fraud Detection for Social Security Fraud. [Van </a:t>
            </a:r>
            <a:r>
              <a:rPr lang="en-US" altLang="en-US" sz="2400" dirty="0" err="1">
                <a:latin typeface="Baskerville" panose="02020502070401020303" pitchFamily="18" charset="0"/>
              </a:rPr>
              <a:t>Vlasselaer</a:t>
            </a:r>
            <a:r>
              <a:rPr lang="en-US" altLang="en-US" sz="2400" dirty="0">
                <a:latin typeface="Baskerville" panose="02020502070401020303" pitchFamily="18" charset="0"/>
              </a:rPr>
              <a:t>+] Management Science, 63 (9), 2016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C2AF8D-6E98-C54F-8FC8-32C05BAE2308}"/>
              </a:ext>
            </a:extLst>
          </p:cNvPr>
          <p:cNvGrpSpPr/>
          <p:nvPr/>
        </p:nvGrpSpPr>
        <p:grpSpPr>
          <a:xfrm>
            <a:off x="1126332" y="3048000"/>
            <a:ext cx="8458200" cy="4911225"/>
            <a:chOff x="1126332" y="3048000"/>
            <a:chExt cx="8458200" cy="49112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B06E12-40A3-DB4F-B886-A6A5B21F1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332" y="3048000"/>
              <a:ext cx="8458200" cy="491122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F5D79A-D64A-6443-8594-997A8C11C07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77003" y="3755142"/>
              <a:ext cx="900612" cy="212143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rgbClr val="FF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29433A3-3693-F445-9ACC-983E6258EB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77003" y="3755142"/>
              <a:ext cx="900612" cy="1343569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rgbClr val="FF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80A6B8B-5994-D644-82DF-759CA37A6B8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77003" y="4462284"/>
              <a:ext cx="900612" cy="636428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rgbClr val="FF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0D73F6-611A-824D-A65C-488EF7CCFF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77003" y="3967284"/>
              <a:ext cx="900612" cy="494999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rgbClr val="FF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FEF943-D90B-9F48-BD1D-ECAA30791D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77003" y="5098711"/>
              <a:ext cx="900612" cy="141428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rgbClr val="FF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pic>
          <p:nvPicPr>
            <p:cNvPr id="12" name="Picture 98">
              <a:extLst>
                <a:ext uri="{FF2B5EF4-FFF2-40B4-BE49-F238E27FC236}">
                  <a16:creationId xmlns:a16="http://schemas.microsoft.com/office/drawing/2014/main" id="{1B11F18B-9F3B-CD41-A236-450F4C363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6850" y="3305813"/>
              <a:ext cx="702099" cy="732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8">
              <a:extLst>
                <a:ext uri="{FF2B5EF4-FFF2-40B4-BE49-F238E27FC236}">
                  <a16:creationId xmlns:a16="http://schemas.microsoft.com/office/drawing/2014/main" id="{FE2F7F20-1FBC-714C-A4ED-616B541EF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6850" y="4037999"/>
              <a:ext cx="702099" cy="732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98">
              <a:extLst>
                <a:ext uri="{FF2B5EF4-FFF2-40B4-BE49-F238E27FC236}">
                  <a16:creationId xmlns:a16="http://schemas.microsoft.com/office/drawing/2014/main" id="{6347BFC5-AE60-6145-A08F-5953365DC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171" y="4851032"/>
              <a:ext cx="702099" cy="732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3F16D3B8-A652-F64F-BB54-386DFB2423AF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0ACA63F3-4847-7F40-A3CC-580EC3653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531" y="2667000"/>
            <a:ext cx="6355504" cy="518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46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EDAA-E798-9C43-B9BB-05A5F595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E235-F040-F14F-ACD0-197CA8C2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Anomaly Detection: Motivation, Formalism, Challenges</a:t>
            </a:r>
          </a:p>
          <a:p>
            <a:pPr>
              <a:spcBef>
                <a:spcPts val="2400"/>
              </a:spcBef>
            </a:pPr>
            <a:r>
              <a:rPr lang="en-US" sz="4800" dirty="0">
                <a:solidFill>
                  <a:srgbClr val="C00000"/>
                </a:solidFill>
              </a:rPr>
              <a:t>Graph-based Anomaly Detection</a:t>
            </a:r>
            <a:endParaRPr lang="en-US" sz="4800" dirty="0"/>
          </a:p>
          <a:p>
            <a:pPr lvl="1">
              <a:spcBef>
                <a:spcPts val="1200"/>
              </a:spcBef>
            </a:pPr>
            <a:r>
              <a:rPr lang="en-US" sz="4400" dirty="0"/>
              <a:t>General-purpose (single graph)</a:t>
            </a:r>
            <a:br>
              <a:rPr lang="en-US" sz="4400" dirty="0"/>
            </a:br>
            <a:r>
              <a:rPr lang="en-US" sz="4400" dirty="0"/>
              <a:t>		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Global – anomalous nodes</a:t>
            </a:r>
            <a:br>
              <a:rPr lang="en-US" sz="4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		Local – group anomalies</a:t>
            </a:r>
            <a:br>
              <a:rPr lang="en-US" sz="4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		Collective – anomalous groups </a:t>
            </a:r>
          </a:p>
          <a:p>
            <a:pPr lvl="1">
              <a:spcBef>
                <a:spcPts val="1200"/>
              </a:spcBef>
            </a:pP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Specialized</a:t>
            </a:r>
            <a:r>
              <a:rPr lang="en-US" sz="4400" dirty="0"/>
              <a:t> (graph database)</a:t>
            </a:r>
          </a:p>
          <a:p>
            <a:pPr>
              <a:spcBef>
                <a:spcPts val="2400"/>
              </a:spcBef>
            </a:pPr>
            <a:r>
              <a:rPr lang="en-US" sz="4800" dirty="0"/>
              <a:t>Recent Trend: Deep Anomaly Detection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4EB0940-CBCF-FF4C-8128-620048170913}"/>
              </a:ext>
            </a:extLst>
          </p:cNvPr>
          <p:cNvSpPr/>
          <p:nvPr/>
        </p:nvSpPr>
        <p:spPr bwMode="auto">
          <a:xfrm>
            <a:off x="105964" y="6250892"/>
            <a:ext cx="821531" cy="838200"/>
          </a:xfrm>
          <a:prstGeom prst="rightArrow">
            <a:avLst/>
          </a:prstGeom>
          <a:solidFill>
            <a:srgbClr val="C00000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B4F09CF-552A-604A-828F-3AAB7DBE0223}"/>
              </a:ext>
            </a:extLst>
          </p:cNvPr>
          <p:cNvGrpSpPr/>
          <p:nvPr/>
        </p:nvGrpSpPr>
        <p:grpSpPr>
          <a:xfrm>
            <a:off x="10194131" y="3886200"/>
            <a:ext cx="2971800" cy="2286000"/>
            <a:chOff x="3717131" y="3048000"/>
            <a:chExt cx="5958840" cy="42672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12123C-678B-F144-93B3-BC65E41F3A07}"/>
                </a:ext>
              </a:extLst>
            </p:cNvPr>
            <p:cNvSpPr/>
            <p:nvPr/>
          </p:nvSpPr>
          <p:spPr bwMode="auto">
            <a:xfrm>
              <a:off x="9340691" y="446532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E99DB6-DEC9-6B47-936C-1A32D922D79A}"/>
                </a:ext>
              </a:extLst>
            </p:cNvPr>
            <p:cNvSpPr/>
            <p:nvPr/>
          </p:nvSpPr>
          <p:spPr bwMode="auto">
            <a:xfrm>
              <a:off x="9493091" y="4572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C6AEB6-D5AB-CA40-A136-AE182F74C4D0}"/>
                </a:ext>
              </a:extLst>
            </p:cNvPr>
            <p:cNvSpPr/>
            <p:nvPr/>
          </p:nvSpPr>
          <p:spPr bwMode="auto">
            <a:xfrm>
              <a:off x="92644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1336C1-DF85-8844-A9C1-B46892B0D775}"/>
                </a:ext>
              </a:extLst>
            </p:cNvPr>
            <p:cNvSpPr/>
            <p:nvPr/>
          </p:nvSpPr>
          <p:spPr bwMode="auto">
            <a:xfrm>
              <a:off x="94168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D44AF0-CE7A-0B41-A0D2-FEC69AC79C27}"/>
                </a:ext>
              </a:extLst>
            </p:cNvPr>
            <p:cNvSpPr/>
            <p:nvPr/>
          </p:nvSpPr>
          <p:spPr bwMode="auto">
            <a:xfrm>
              <a:off x="71308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A2BEBA-A69B-964F-A21E-57DFE05D6922}"/>
                </a:ext>
              </a:extLst>
            </p:cNvPr>
            <p:cNvSpPr/>
            <p:nvPr/>
          </p:nvSpPr>
          <p:spPr bwMode="auto">
            <a:xfrm>
              <a:off x="8045291" y="4267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778E04-FA88-F84B-99C3-69FEE130F92A}"/>
                </a:ext>
              </a:extLst>
            </p:cNvPr>
            <p:cNvSpPr/>
            <p:nvPr/>
          </p:nvSpPr>
          <p:spPr bwMode="auto">
            <a:xfrm>
              <a:off x="8197691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101FCD2-D467-2C47-B718-E02904275CD6}"/>
                </a:ext>
              </a:extLst>
            </p:cNvPr>
            <p:cNvSpPr/>
            <p:nvPr/>
          </p:nvSpPr>
          <p:spPr bwMode="auto">
            <a:xfrm>
              <a:off x="8660987" y="4038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4FB0D0-1309-0342-BF8D-4C12987615BB}"/>
                </a:ext>
              </a:extLst>
            </p:cNvPr>
            <p:cNvSpPr/>
            <p:nvPr/>
          </p:nvSpPr>
          <p:spPr bwMode="auto">
            <a:xfrm>
              <a:off x="8813387" y="4191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D6048F2-E4B5-F04E-8279-5090B9236792}"/>
                </a:ext>
              </a:extLst>
            </p:cNvPr>
            <p:cNvSpPr/>
            <p:nvPr/>
          </p:nvSpPr>
          <p:spPr bwMode="auto">
            <a:xfrm>
              <a:off x="827389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A50A70-40DF-F646-9006-5263328B46D5}"/>
                </a:ext>
              </a:extLst>
            </p:cNvPr>
            <p:cNvSpPr/>
            <p:nvPr/>
          </p:nvSpPr>
          <p:spPr bwMode="auto">
            <a:xfrm>
              <a:off x="84262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279A574-D942-1343-8CCA-752AEF2D5F40}"/>
                </a:ext>
              </a:extLst>
            </p:cNvPr>
            <p:cNvSpPr/>
            <p:nvPr/>
          </p:nvSpPr>
          <p:spPr bwMode="auto">
            <a:xfrm>
              <a:off x="9118187" y="4501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A25FBD-ADB7-A84D-B509-A647AAA6957A}"/>
                </a:ext>
              </a:extLst>
            </p:cNvPr>
            <p:cNvSpPr/>
            <p:nvPr/>
          </p:nvSpPr>
          <p:spPr bwMode="auto">
            <a:xfrm>
              <a:off x="8502491" y="4425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8159F1-BF2A-3D4D-9D98-6FF715EDD5CB}"/>
                </a:ext>
              </a:extLst>
            </p:cNvPr>
            <p:cNvSpPr/>
            <p:nvPr/>
          </p:nvSpPr>
          <p:spPr bwMode="auto">
            <a:xfrm>
              <a:off x="8654891" y="4578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D622E2-1F42-C646-8040-6B1EB959D1F1}"/>
                </a:ext>
              </a:extLst>
            </p:cNvPr>
            <p:cNvSpPr/>
            <p:nvPr/>
          </p:nvSpPr>
          <p:spPr bwMode="auto">
            <a:xfrm>
              <a:off x="8807291" y="4495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C0F597-592E-F344-9FA2-F3A0B297B00F}"/>
                </a:ext>
              </a:extLst>
            </p:cNvPr>
            <p:cNvSpPr/>
            <p:nvPr/>
          </p:nvSpPr>
          <p:spPr bwMode="auto">
            <a:xfrm>
              <a:off x="89596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DDDF61-761B-7B40-97FC-A4CC3E7A1D29}"/>
                </a:ext>
              </a:extLst>
            </p:cNvPr>
            <p:cNvSpPr/>
            <p:nvPr/>
          </p:nvSpPr>
          <p:spPr bwMode="auto">
            <a:xfrm>
              <a:off x="8959691" y="3048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F06654-042E-254F-A65E-A7A50252C253}"/>
                </a:ext>
              </a:extLst>
            </p:cNvPr>
            <p:cNvSpPr/>
            <p:nvPr/>
          </p:nvSpPr>
          <p:spPr bwMode="auto">
            <a:xfrm>
              <a:off x="91120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1A2194A-7F46-004B-A9D5-265A5834D641}"/>
                </a:ext>
              </a:extLst>
            </p:cNvPr>
            <p:cNvSpPr/>
            <p:nvPr/>
          </p:nvSpPr>
          <p:spPr bwMode="auto">
            <a:xfrm>
              <a:off x="9035891" y="3352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AB456D-1F49-7040-8B04-239FF6A65799}"/>
                </a:ext>
              </a:extLst>
            </p:cNvPr>
            <p:cNvSpPr/>
            <p:nvPr/>
          </p:nvSpPr>
          <p:spPr bwMode="auto">
            <a:xfrm>
              <a:off x="9346787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CC43B7-C9FD-014F-A263-26E84DB30F9B}"/>
                </a:ext>
              </a:extLst>
            </p:cNvPr>
            <p:cNvSpPr/>
            <p:nvPr/>
          </p:nvSpPr>
          <p:spPr bwMode="auto">
            <a:xfrm>
              <a:off x="8502491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1C5EE3A-E66C-BD4A-94F2-DE034A4D830A}"/>
                </a:ext>
              </a:extLst>
            </p:cNvPr>
            <p:cNvSpPr/>
            <p:nvPr/>
          </p:nvSpPr>
          <p:spPr bwMode="auto">
            <a:xfrm>
              <a:off x="86548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CCB30C9-364F-B641-A5A9-6609422E66C7}"/>
                </a:ext>
              </a:extLst>
            </p:cNvPr>
            <p:cNvSpPr/>
            <p:nvPr/>
          </p:nvSpPr>
          <p:spPr bwMode="auto">
            <a:xfrm>
              <a:off x="7892891" y="3352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72F78C1-A2B0-7449-91BF-01164FF6A9A4}"/>
                </a:ext>
              </a:extLst>
            </p:cNvPr>
            <p:cNvSpPr/>
            <p:nvPr/>
          </p:nvSpPr>
          <p:spPr bwMode="auto">
            <a:xfrm>
              <a:off x="8045291" y="3505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985C0D7-EBF8-8849-8624-CA5134D70B95}"/>
                </a:ext>
              </a:extLst>
            </p:cNvPr>
            <p:cNvSpPr/>
            <p:nvPr/>
          </p:nvSpPr>
          <p:spPr bwMode="auto">
            <a:xfrm>
              <a:off x="81976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E28C64F-569A-C842-A43C-97945442DEC9}"/>
                </a:ext>
              </a:extLst>
            </p:cNvPr>
            <p:cNvSpPr/>
            <p:nvPr/>
          </p:nvSpPr>
          <p:spPr bwMode="auto">
            <a:xfrm>
              <a:off x="8660987" y="3810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075DC62-49AA-884E-BB42-D0AEA11F0129}"/>
                </a:ext>
              </a:extLst>
            </p:cNvPr>
            <p:cNvSpPr/>
            <p:nvPr/>
          </p:nvSpPr>
          <p:spPr bwMode="auto">
            <a:xfrm>
              <a:off x="8813387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BC225F3-E3E5-C54D-9A66-D93EA15197C4}"/>
                </a:ext>
              </a:extLst>
            </p:cNvPr>
            <p:cNvSpPr/>
            <p:nvPr/>
          </p:nvSpPr>
          <p:spPr bwMode="auto">
            <a:xfrm>
              <a:off x="8813387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2C2099-E07B-3045-A200-80BAB313E8F1}"/>
                </a:ext>
              </a:extLst>
            </p:cNvPr>
            <p:cNvSpPr/>
            <p:nvPr/>
          </p:nvSpPr>
          <p:spPr bwMode="auto">
            <a:xfrm>
              <a:off x="8965787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0CCB2E7-8EDB-5547-A293-A4BBC2F26387}"/>
                </a:ext>
              </a:extLst>
            </p:cNvPr>
            <p:cNvSpPr/>
            <p:nvPr/>
          </p:nvSpPr>
          <p:spPr bwMode="auto">
            <a:xfrm>
              <a:off x="6307931" y="3368317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ABFFB1E-A9A2-754A-B6FD-A8791DF7124C}"/>
                </a:ext>
              </a:extLst>
            </p:cNvPr>
            <p:cNvSpPr/>
            <p:nvPr/>
          </p:nvSpPr>
          <p:spPr bwMode="auto">
            <a:xfrm>
              <a:off x="65212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5FFFF0A-F527-D245-BF3D-498497BC9459}"/>
                </a:ext>
              </a:extLst>
            </p:cNvPr>
            <p:cNvSpPr/>
            <p:nvPr/>
          </p:nvSpPr>
          <p:spPr bwMode="auto">
            <a:xfrm>
              <a:off x="6911435" y="3156204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655DEAE-5FD5-4D47-87FD-85F4B3CFDC1A}"/>
                </a:ext>
              </a:extLst>
            </p:cNvPr>
            <p:cNvSpPr/>
            <p:nvPr/>
          </p:nvSpPr>
          <p:spPr bwMode="auto">
            <a:xfrm>
              <a:off x="6521291" y="3276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E19207-74C0-A14F-AD33-00924CEAF3FF}"/>
                </a:ext>
              </a:extLst>
            </p:cNvPr>
            <p:cNvSpPr/>
            <p:nvPr/>
          </p:nvSpPr>
          <p:spPr bwMode="auto">
            <a:xfrm>
              <a:off x="6673691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2224710-D406-074A-98C9-CC2888EC1F9B}"/>
                </a:ext>
              </a:extLst>
            </p:cNvPr>
            <p:cNvSpPr/>
            <p:nvPr/>
          </p:nvSpPr>
          <p:spPr bwMode="auto">
            <a:xfrm>
              <a:off x="6984587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ED191E1-90E6-C441-8FDA-5126618BBDA2}"/>
                </a:ext>
              </a:extLst>
            </p:cNvPr>
            <p:cNvSpPr/>
            <p:nvPr/>
          </p:nvSpPr>
          <p:spPr bwMode="auto">
            <a:xfrm>
              <a:off x="69784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7763836-38A5-7640-A94F-C9784E7E613E}"/>
                </a:ext>
              </a:extLst>
            </p:cNvPr>
            <p:cNvSpPr/>
            <p:nvPr/>
          </p:nvSpPr>
          <p:spPr bwMode="auto">
            <a:xfrm>
              <a:off x="7130891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6F74047-B045-634C-90A1-1A573EB37AEA}"/>
                </a:ext>
              </a:extLst>
            </p:cNvPr>
            <p:cNvSpPr/>
            <p:nvPr/>
          </p:nvSpPr>
          <p:spPr bwMode="auto">
            <a:xfrm>
              <a:off x="7283291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A4AEDE2-A745-CF4F-8FD2-35926E79C51F}"/>
                </a:ext>
              </a:extLst>
            </p:cNvPr>
            <p:cNvSpPr/>
            <p:nvPr/>
          </p:nvSpPr>
          <p:spPr bwMode="auto">
            <a:xfrm>
              <a:off x="72832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8AD02A9-411B-3B4A-BF58-6E715024B6E1}"/>
                </a:ext>
              </a:extLst>
            </p:cNvPr>
            <p:cNvSpPr/>
            <p:nvPr/>
          </p:nvSpPr>
          <p:spPr bwMode="auto">
            <a:xfrm>
              <a:off x="7670387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C7548CE-C8BF-EB4F-A47F-21D51CE72D0E}"/>
                </a:ext>
              </a:extLst>
            </p:cNvPr>
            <p:cNvSpPr/>
            <p:nvPr/>
          </p:nvSpPr>
          <p:spPr bwMode="auto">
            <a:xfrm>
              <a:off x="7283291" y="3200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805192C-C2B3-1C4E-9BB7-A8CD5CC5ECC8}"/>
                </a:ext>
              </a:extLst>
            </p:cNvPr>
            <p:cNvSpPr/>
            <p:nvPr/>
          </p:nvSpPr>
          <p:spPr bwMode="auto">
            <a:xfrm>
              <a:off x="66736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F718FB6-5CFD-A048-854C-A97A23F132C7}"/>
                </a:ext>
              </a:extLst>
            </p:cNvPr>
            <p:cNvSpPr/>
            <p:nvPr/>
          </p:nvSpPr>
          <p:spPr bwMode="auto">
            <a:xfrm>
              <a:off x="6902291" y="4120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D37FDA9-04B3-1748-BD25-528F0B9BE505}"/>
                </a:ext>
              </a:extLst>
            </p:cNvPr>
            <p:cNvSpPr/>
            <p:nvPr/>
          </p:nvSpPr>
          <p:spPr bwMode="auto">
            <a:xfrm>
              <a:off x="6826091" y="3962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9C60E8-8320-124B-83F7-A86EC5862F00}"/>
                </a:ext>
              </a:extLst>
            </p:cNvPr>
            <p:cNvSpPr/>
            <p:nvPr/>
          </p:nvSpPr>
          <p:spPr bwMode="auto">
            <a:xfrm>
              <a:off x="6673691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7B736DC-E0C6-6344-A04F-71BB1BCFD7CD}"/>
                </a:ext>
              </a:extLst>
            </p:cNvPr>
            <p:cNvSpPr/>
            <p:nvPr/>
          </p:nvSpPr>
          <p:spPr bwMode="auto">
            <a:xfrm>
              <a:off x="7435691" y="3429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66E9C40-14C4-E747-AC3B-28C79135CDE9}"/>
                </a:ext>
              </a:extLst>
            </p:cNvPr>
            <p:cNvSpPr/>
            <p:nvPr/>
          </p:nvSpPr>
          <p:spPr bwMode="auto">
            <a:xfrm>
              <a:off x="7136987" y="3581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585785E-C103-E747-B704-DDA3B734076C}"/>
                </a:ext>
              </a:extLst>
            </p:cNvPr>
            <p:cNvSpPr/>
            <p:nvPr/>
          </p:nvSpPr>
          <p:spPr bwMode="auto">
            <a:xfrm>
              <a:off x="7670387" y="3733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5CAB7B3-FA17-9A4E-899A-248F21B353D4}"/>
                </a:ext>
              </a:extLst>
            </p:cNvPr>
            <p:cNvSpPr/>
            <p:nvPr/>
          </p:nvSpPr>
          <p:spPr bwMode="auto">
            <a:xfrm>
              <a:off x="7898987" y="3886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B27FB24-024C-E340-8DBA-AE7FD88AD63F}"/>
                </a:ext>
              </a:extLst>
            </p:cNvPr>
            <p:cNvSpPr/>
            <p:nvPr/>
          </p:nvSpPr>
          <p:spPr bwMode="auto">
            <a:xfrm>
              <a:off x="8051387" y="3048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BEA738E-8BB0-4647-B83C-8B3912D6832B}"/>
                </a:ext>
              </a:extLst>
            </p:cNvPr>
            <p:cNvSpPr/>
            <p:nvPr/>
          </p:nvSpPr>
          <p:spPr bwMode="auto">
            <a:xfrm>
              <a:off x="8203787" y="4197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E89E74-8B8B-AC48-82A5-091A6AFF5359}"/>
                </a:ext>
              </a:extLst>
            </p:cNvPr>
            <p:cNvSpPr/>
            <p:nvPr/>
          </p:nvSpPr>
          <p:spPr bwMode="auto">
            <a:xfrm>
              <a:off x="7435691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E739F0E-9EF7-F64E-9168-78874F7C8691}"/>
                </a:ext>
              </a:extLst>
            </p:cNvPr>
            <p:cNvSpPr/>
            <p:nvPr/>
          </p:nvSpPr>
          <p:spPr bwMode="auto">
            <a:xfrm>
              <a:off x="7136987" y="41148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62F6285-186D-D04A-BB30-E031B3FCD035}"/>
                </a:ext>
              </a:extLst>
            </p:cNvPr>
            <p:cNvSpPr/>
            <p:nvPr/>
          </p:nvSpPr>
          <p:spPr bwMode="auto">
            <a:xfrm>
              <a:off x="7588091" y="3124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5956D7B-24F1-A441-B5BC-25F250BDAE89}"/>
                </a:ext>
              </a:extLst>
            </p:cNvPr>
            <p:cNvSpPr/>
            <p:nvPr/>
          </p:nvSpPr>
          <p:spPr bwMode="auto">
            <a:xfrm>
              <a:off x="7740491" y="3587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E37644-6AE0-2F48-8197-56F6AF6011DC}"/>
                </a:ext>
              </a:extLst>
            </p:cNvPr>
            <p:cNvSpPr/>
            <p:nvPr/>
          </p:nvSpPr>
          <p:spPr bwMode="auto">
            <a:xfrm>
              <a:off x="8279987" y="3276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9C93F84-17B5-AE46-87E6-7A018945E2CF}"/>
                </a:ext>
              </a:extLst>
            </p:cNvPr>
            <p:cNvSpPr/>
            <p:nvPr/>
          </p:nvSpPr>
          <p:spPr bwMode="auto">
            <a:xfrm>
              <a:off x="8432387" y="3739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A3FAC99-9A87-104C-ABC1-44A2F5F28374}"/>
                </a:ext>
              </a:extLst>
            </p:cNvPr>
            <p:cNvSpPr/>
            <p:nvPr/>
          </p:nvSpPr>
          <p:spPr bwMode="auto">
            <a:xfrm>
              <a:off x="8660987" y="3657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32CA247-7ACF-9B4C-8F68-53C5665DE176}"/>
                </a:ext>
              </a:extLst>
            </p:cNvPr>
            <p:cNvSpPr/>
            <p:nvPr/>
          </p:nvSpPr>
          <p:spPr bwMode="auto">
            <a:xfrm>
              <a:off x="9118187" y="4120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F802822-6118-B640-9073-E3BA395E9554}"/>
                </a:ext>
              </a:extLst>
            </p:cNvPr>
            <p:cNvSpPr/>
            <p:nvPr/>
          </p:nvSpPr>
          <p:spPr bwMode="auto">
            <a:xfrm>
              <a:off x="9270587" y="4273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EF01CB4-263D-BA4C-89DE-6108C8B859EC}"/>
                </a:ext>
              </a:extLst>
            </p:cNvPr>
            <p:cNvSpPr/>
            <p:nvPr/>
          </p:nvSpPr>
          <p:spPr bwMode="auto">
            <a:xfrm>
              <a:off x="7822787" y="4191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CF937B0-D4BA-BC4B-B8C6-0B8358785B90}"/>
                </a:ext>
              </a:extLst>
            </p:cNvPr>
            <p:cNvSpPr/>
            <p:nvPr/>
          </p:nvSpPr>
          <p:spPr bwMode="auto">
            <a:xfrm>
              <a:off x="8212931" y="652272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3A888D-D343-A840-92F2-80F631884EEF}"/>
                </a:ext>
              </a:extLst>
            </p:cNvPr>
            <p:cNvSpPr/>
            <p:nvPr/>
          </p:nvSpPr>
          <p:spPr bwMode="auto">
            <a:xfrm>
              <a:off x="4631531" y="6102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338340D-FA34-1B4D-8359-5DCDAF19074C}"/>
                </a:ext>
              </a:extLst>
            </p:cNvPr>
            <p:cNvSpPr/>
            <p:nvPr/>
          </p:nvSpPr>
          <p:spPr bwMode="auto">
            <a:xfrm>
              <a:off x="47839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E670940-4707-2B47-AB51-4315B085300B}"/>
                </a:ext>
              </a:extLst>
            </p:cNvPr>
            <p:cNvSpPr/>
            <p:nvPr/>
          </p:nvSpPr>
          <p:spPr bwMode="auto">
            <a:xfrm>
              <a:off x="4174331" y="6324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4B93162-7F80-5D4F-A668-A598C7504545}"/>
                </a:ext>
              </a:extLst>
            </p:cNvPr>
            <p:cNvSpPr/>
            <p:nvPr/>
          </p:nvSpPr>
          <p:spPr bwMode="auto">
            <a:xfrm>
              <a:off x="42505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484F67F-10C1-C34C-9345-F9D147777FB2}"/>
                </a:ext>
              </a:extLst>
            </p:cNvPr>
            <p:cNvSpPr/>
            <p:nvPr/>
          </p:nvSpPr>
          <p:spPr bwMode="auto">
            <a:xfrm>
              <a:off x="43267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D3FFB74-C77B-0445-A01C-97D0CE30ADBB}"/>
                </a:ext>
              </a:extLst>
            </p:cNvPr>
            <p:cNvSpPr/>
            <p:nvPr/>
          </p:nvSpPr>
          <p:spPr bwMode="auto">
            <a:xfrm>
              <a:off x="44791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6D994C6-F893-AD43-868B-7D66E9B3C984}"/>
                </a:ext>
              </a:extLst>
            </p:cNvPr>
            <p:cNvSpPr/>
            <p:nvPr/>
          </p:nvSpPr>
          <p:spPr bwMode="auto">
            <a:xfrm>
              <a:off x="45553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D7FF44-D829-2E41-AB7A-7E7706828B78}"/>
                </a:ext>
              </a:extLst>
            </p:cNvPr>
            <p:cNvSpPr/>
            <p:nvPr/>
          </p:nvSpPr>
          <p:spPr bwMode="auto">
            <a:xfrm>
              <a:off x="4479131" y="6711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0CF4C21-5098-7D49-AC2C-3161C83F3BE6}"/>
                </a:ext>
              </a:extLst>
            </p:cNvPr>
            <p:cNvSpPr/>
            <p:nvPr/>
          </p:nvSpPr>
          <p:spPr bwMode="auto">
            <a:xfrm>
              <a:off x="46315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2731D5A-9EAC-A048-85AF-781A427E66F8}"/>
                </a:ext>
              </a:extLst>
            </p:cNvPr>
            <p:cNvSpPr/>
            <p:nvPr/>
          </p:nvSpPr>
          <p:spPr bwMode="auto">
            <a:xfrm>
              <a:off x="4707731" y="64830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8DA865-EA80-2A4A-99F4-CCE8F1E66CDB}"/>
                </a:ext>
              </a:extLst>
            </p:cNvPr>
            <p:cNvSpPr/>
            <p:nvPr/>
          </p:nvSpPr>
          <p:spPr bwMode="auto">
            <a:xfrm>
              <a:off x="4402931" y="6635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21B5510-47DA-F144-A25B-735F2AAB3832}"/>
                </a:ext>
              </a:extLst>
            </p:cNvPr>
            <p:cNvSpPr/>
            <p:nvPr/>
          </p:nvSpPr>
          <p:spPr bwMode="auto">
            <a:xfrm>
              <a:off x="43267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3A6546D-4B16-CB4A-A32B-7760CC07691D}"/>
                </a:ext>
              </a:extLst>
            </p:cNvPr>
            <p:cNvSpPr/>
            <p:nvPr/>
          </p:nvSpPr>
          <p:spPr bwMode="auto">
            <a:xfrm>
              <a:off x="4866227" y="6406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1538C54-02D9-CD48-B520-5E4788950F59}"/>
                </a:ext>
              </a:extLst>
            </p:cNvPr>
            <p:cNvSpPr/>
            <p:nvPr/>
          </p:nvSpPr>
          <p:spPr bwMode="auto">
            <a:xfrm>
              <a:off x="4783931" y="66354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9801B6E-DAE3-D24C-A5B8-DE6CCC7745C2}"/>
                </a:ext>
              </a:extLst>
            </p:cNvPr>
            <p:cNvSpPr/>
            <p:nvPr/>
          </p:nvSpPr>
          <p:spPr bwMode="auto">
            <a:xfrm>
              <a:off x="4555331" y="6629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91B0E41-40F4-CA42-A393-9193737ED4B9}"/>
                </a:ext>
              </a:extLst>
            </p:cNvPr>
            <p:cNvSpPr/>
            <p:nvPr/>
          </p:nvSpPr>
          <p:spPr bwMode="auto">
            <a:xfrm>
              <a:off x="4479131" y="6025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223C150-56D0-664A-97A8-1046E74B7A52}"/>
                </a:ext>
              </a:extLst>
            </p:cNvPr>
            <p:cNvSpPr/>
            <p:nvPr/>
          </p:nvSpPr>
          <p:spPr bwMode="auto">
            <a:xfrm>
              <a:off x="4479131" y="60960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E42DD34-89F0-A542-BEBF-FE96A1A0C61C}"/>
                </a:ext>
              </a:extLst>
            </p:cNvPr>
            <p:cNvSpPr/>
            <p:nvPr/>
          </p:nvSpPr>
          <p:spPr bwMode="auto">
            <a:xfrm>
              <a:off x="4402931" y="64068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FF060C5-8A54-E14B-AD73-20C0BC74D7CA}"/>
                </a:ext>
              </a:extLst>
            </p:cNvPr>
            <p:cNvSpPr/>
            <p:nvPr/>
          </p:nvSpPr>
          <p:spPr bwMode="auto">
            <a:xfrm>
              <a:off x="4942427" y="6559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98CA746-90F4-8B4A-9609-ACCA259F700B}"/>
                </a:ext>
              </a:extLst>
            </p:cNvPr>
            <p:cNvSpPr/>
            <p:nvPr/>
          </p:nvSpPr>
          <p:spPr bwMode="auto">
            <a:xfrm>
              <a:off x="4936331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6F56827-ED8D-3C42-A25E-56ED67B03AA2}"/>
                </a:ext>
              </a:extLst>
            </p:cNvPr>
            <p:cNvSpPr/>
            <p:nvPr/>
          </p:nvSpPr>
          <p:spPr bwMode="auto">
            <a:xfrm>
              <a:off x="4790027" y="6248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87010B3-0661-E146-B5A1-B9DB23D916A4}"/>
                </a:ext>
              </a:extLst>
            </p:cNvPr>
            <p:cNvSpPr/>
            <p:nvPr/>
          </p:nvSpPr>
          <p:spPr bwMode="auto">
            <a:xfrm>
              <a:off x="4631531" y="6711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34DC64E-1B57-B348-B0F7-2D4ED2C5BD47}"/>
                </a:ext>
              </a:extLst>
            </p:cNvPr>
            <p:cNvSpPr/>
            <p:nvPr/>
          </p:nvSpPr>
          <p:spPr bwMode="auto">
            <a:xfrm>
              <a:off x="4555331" y="63246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10DC746-951A-0E4F-B9A8-B7034A1ED945}"/>
                </a:ext>
              </a:extLst>
            </p:cNvPr>
            <p:cNvSpPr/>
            <p:nvPr/>
          </p:nvSpPr>
          <p:spPr bwMode="auto">
            <a:xfrm>
              <a:off x="5164931" y="5867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680F7B5-B842-8D43-9B40-351CF407D600}"/>
                </a:ext>
              </a:extLst>
            </p:cNvPr>
            <p:cNvSpPr/>
            <p:nvPr/>
          </p:nvSpPr>
          <p:spPr bwMode="auto">
            <a:xfrm>
              <a:off x="4631531" y="42672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F7E16F-DE3B-CD42-8176-CFC3E4D56A23}"/>
                </a:ext>
              </a:extLst>
            </p:cNvPr>
            <p:cNvSpPr/>
            <p:nvPr/>
          </p:nvSpPr>
          <p:spPr bwMode="auto">
            <a:xfrm>
              <a:off x="455533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38115A9-6895-CC44-A982-34A093803427}"/>
                </a:ext>
              </a:extLst>
            </p:cNvPr>
            <p:cNvSpPr/>
            <p:nvPr/>
          </p:nvSpPr>
          <p:spPr bwMode="auto">
            <a:xfrm>
              <a:off x="4631531" y="44256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AF78735-631B-5846-8AF7-2DA4EDD51DC9}"/>
                </a:ext>
              </a:extLst>
            </p:cNvPr>
            <p:cNvSpPr/>
            <p:nvPr/>
          </p:nvSpPr>
          <p:spPr bwMode="auto">
            <a:xfrm>
              <a:off x="4555331" y="4273296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4D0662-DDB0-9C42-95B0-27561011BC1C}"/>
                </a:ext>
              </a:extLst>
            </p:cNvPr>
            <p:cNvSpPr/>
            <p:nvPr/>
          </p:nvSpPr>
          <p:spPr bwMode="auto">
            <a:xfrm>
              <a:off x="4707731" y="4343400"/>
              <a:ext cx="182880" cy="1828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3445289-6565-5B44-97E8-7E9443A1D8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17131" y="7200899"/>
              <a:ext cx="5958840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4E0E016-99C1-BE47-B0D2-3903916CBA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36438" y="3048000"/>
              <a:ext cx="0" cy="426720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00" name="Rectangle 1">
            <a:extLst>
              <a:ext uri="{FF2B5EF4-FFF2-40B4-BE49-F238E27FC236}">
                <a16:creationId xmlns:a16="http://schemas.microsoft.com/office/drawing/2014/main" id="{51CBE2DD-AE37-FE4F-AC67-14FF12803E38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90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0806D2F-D5A9-C24F-AA98-A41E1D1517FF}"/>
              </a:ext>
            </a:extLst>
          </p:cNvPr>
          <p:cNvGrpSpPr/>
          <p:nvPr/>
        </p:nvGrpSpPr>
        <p:grpSpPr>
          <a:xfrm>
            <a:off x="8212931" y="2166475"/>
            <a:ext cx="8153401" cy="1567325"/>
            <a:chOff x="8255089" y="2166475"/>
            <a:chExt cx="6551537" cy="25619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FCA774-67C8-C94D-80A8-48E97174111B}"/>
                </a:ext>
              </a:extLst>
            </p:cNvPr>
            <p:cNvSpPr/>
            <p:nvPr/>
          </p:nvSpPr>
          <p:spPr bwMode="auto">
            <a:xfrm>
              <a:off x="8255089" y="2166475"/>
              <a:ext cx="6551537" cy="2561921"/>
            </a:xfrm>
            <a:prstGeom prst="rect">
              <a:avLst/>
            </a:prstGeom>
            <a:solidFill>
              <a:srgbClr val="A90000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4A7EDA3-7DB9-B94E-8A3D-2F9506B90E1A}"/>
                </a:ext>
              </a:extLst>
            </p:cNvPr>
            <p:cNvSpPr/>
            <p:nvPr/>
          </p:nvSpPr>
          <p:spPr bwMode="auto">
            <a:xfrm>
              <a:off x="8331289" y="2251200"/>
              <a:ext cx="6379106" cy="2400996"/>
            </a:xfrm>
            <a:prstGeom prst="roundRect">
              <a:avLst>
                <a:gd name="adj" fmla="val 3891"/>
              </a:avLst>
            </a:prstGeom>
            <a:solidFill>
              <a:schemeClr val="bg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graphs (System security)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371600"/>
            <a:ext cx="8153401" cy="7543803"/>
          </a:xfrm>
        </p:spPr>
        <p:txBody>
          <a:bodyPr/>
          <a:lstStyle/>
          <a:p>
            <a:r>
              <a:rPr lang="en-US" dirty="0"/>
              <a:t>Advanced Persistent Threat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EFDA03-ED60-9944-A3BB-2B875F89924F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60C8F5-EBAA-0645-B496-53CC01505B50}"/>
              </a:ext>
            </a:extLst>
          </p:cNvPr>
          <p:cNvSpPr txBox="1">
            <a:spLocks/>
          </p:cNvSpPr>
          <p:nvPr/>
        </p:nvSpPr>
        <p:spPr>
          <a:xfrm>
            <a:off x="8289131" y="1371600"/>
            <a:ext cx="8686801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kern="0" dirty="0"/>
              <a:t>Problem Setting :</a:t>
            </a:r>
          </a:p>
          <a:p>
            <a:pPr>
              <a:spcBef>
                <a:spcPts val="600"/>
              </a:spcBef>
            </a:pPr>
            <a:r>
              <a:rPr lang="en-US" b="1" dirty="0"/>
              <a:t>Given</a:t>
            </a:r>
            <a:r>
              <a:rPr lang="en-US" dirty="0"/>
              <a:t> a stream of event logs</a:t>
            </a:r>
          </a:p>
          <a:p>
            <a:pPr>
              <a:spcBef>
                <a:spcPts val="600"/>
              </a:spcBef>
            </a:pPr>
            <a:r>
              <a:rPr lang="en-US" b="1" dirty="0"/>
              <a:t>Find</a:t>
            </a:r>
            <a:r>
              <a:rPr lang="en-US" dirty="0"/>
              <a:t> anomalous system events </a:t>
            </a:r>
          </a:p>
          <a:p>
            <a:pPr>
              <a:spcBef>
                <a:spcPts val="600"/>
              </a:spcBef>
            </a:pPr>
            <a:endParaRPr lang="en-US" kern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3901AB9-121D-EE40-BC0D-8DE142D5F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412831"/>
              </p:ext>
            </p:extLst>
          </p:nvPr>
        </p:nvGraphicFramePr>
        <p:xfrm>
          <a:off x="8748712" y="4165075"/>
          <a:ext cx="6299719" cy="3540000"/>
        </p:xfrm>
        <a:graphic>
          <a:graphicData uri="http://schemas.openxmlformats.org/drawingml/2006/table">
            <a:tbl>
              <a:tblPr/>
              <a:tblGrid>
                <a:gridCol w="124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8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pid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event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arg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/data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fork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NULL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execve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/bin/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sh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STDIN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fstat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0xbfc5598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sock_wr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0.0.0.0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…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C0A3948-6BE7-0D48-B9D2-79FF4982F9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517" y="2026060"/>
            <a:ext cx="5486414" cy="6777661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A6823F5B-DC9B-8B44-A0ED-A31A4942E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" y="5704582"/>
            <a:ext cx="200728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Host-level</a:t>
            </a:r>
            <a:br>
              <a:rPr lang="en-US" sz="3200" dirty="0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</a:br>
            <a:r>
              <a:rPr lang="en-US" sz="3200" dirty="0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68221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150E092-1CE3-D347-8B8A-D96F377FFBB2}"/>
              </a:ext>
            </a:extLst>
          </p:cNvPr>
          <p:cNvGrpSpPr/>
          <p:nvPr/>
        </p:nvGrpSpPr>
        <p:grpSpPr>
          <a:xfrm>
            <a:off x="8212932" y="2072641"/>
            <a:ext cx="8412480" cy="6766560"/>
            <a:chOff x="8255089" y="2183797"/>
            <a:chExt cx="6516133" cy="25162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606A56-15D8-0845-B423-9D1111D7CAD7}"/>
                </a:ext>
              </a:extLst>
            </p:cNvPr>
            <p:cNvSpPr/>
            <p:nvPr/>
          </p:nvSpPr>
          <p:spPr bwMode="auto">
            <a:xfrm>
              <a:off x="8255089" y="2183797"/>
              <a:ext cx="6516133" cy="2516262"/>
            </a:xfrm>
            <a:prstGeom prst="rect">
              <a:avLst/>
            </a:prstGeom>
            <a:solidFill>
              <a:srgbClr val="A90000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F3036F9-FA5E-7B40-9332-ACE6B6F5D7DC}"/>
                </a:ext>
              </a:extLst>
            </p:cNvPr>
            <p:cNvSpPr/>
            <p:nvPr/>
          </p:nvSpPr>
          <p:spPr bwMode="auto">
            <a:xfrm>
              <a:off x="8314112" y="2206466"/>
              <a:ext cx="6379106" cy="2482258"/>
            </a:xfrm>
            <a:prstGeom prst="roundRect">
              <a:avLst>
                <a:gd name="adj" fmla="val 3891"/>
              </a:avLst>
            </a:prstGeom>
            <a:solidFill>
              <a:schemeClr val="bg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graphs (System security)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371600"/>
            <a:ext cx="8153401" cy="7543803"/>
          </a:xfrm>
        </p:spPr>
        <p:txBody>
          <a:bodyPr/>
          <a:lstStyle/>
          <a:p>
            <a:r>
              <a:rPr lang="en-US" dirty="0"/>
              <a:t>Advanced Persistent Threat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EFDA03-ED60-9944-A3BB-2B875F89924F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F0593-D4D4-0D43-B779-37C2ABF354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517" y="2026060"/>
            <a:ext cx="5486414" cy="677766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60C8F5-EBAA-0645-B496-53CC01505B50}"/>
              </a:ext>
            </a:extLst>
          </p:cNvPr>
          <p:cNvSpPr txBox="1">
            <a:spLocks/>
          </p:cNvSpPr>
          <p:nvPr/>
        </p:nvSpPr>
        <p:spPr>
          <a:xfrm>
            <a:off x="8289131" y="1371600"/>
            <a:ext cx="8686801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kern="0" dirty="0"/>
              <a:t>Problem Setting :</a:t>
            </a:r>
          </a:p>
          <a:p>
            <a:pPr>
              <a:spcBef>
                <a:spcPts val="600"/>
              </a:spcBef>
            </a:pPr>
            <a:r>
              <a:rPr lang="en-US" b="1" dirty="0"/>
              <a:t>Given</a:t>
            </a:r>
            <a:r>
              <a:rPr lang="en-US" dirty="0"/>
              <a:t> a stream of event logs</a:t>
            </a:r>
          </a:p>
          <a:p>
            <a:pPr>
              <a:spcBef>
                <a:spcPts val="600"/>
              </a:spcBef>
            </a:pPr>
            <a:r>
              <a:rPr lang="en-US" b="1" dirty="0"/>
              <a:t>Find</a:t>
            </a:r>
            <a:r>
              <a:rPr lang="en-US" dirty="0"/>
              <a:t> anomalous system events 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Requirements 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Real-time detection			</a:t>
            </a:r>
            <a:endParaRPr lang="en-US" dirty="0">
              <a:solidFill>
                <a:srgbClr val="D2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Low-latency					</a:t>
            </a:r>
            <a:endParaRPr lang="en-US" dirty="0">
              <a:solidFill>
                <a:srgbClr val="D20000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Low computational overhead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Low memory usage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endParaRPr lang="en-US" kern="0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A6823F5B-DC9B-8B44-A0ED-A31A4942E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" y="5704582"/>
            <a:ext cx="200728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Host-level</a:t>
            </a:r>
            <a:br>
              <a:rPr lang="en-US" sz="3200" dirty="0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</a:br>
            <a:r>
              <a:rPr lang="en-US" sz="3200" dirty="0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detection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7A3FCA-D80F-454B-B1F4-EFFBAA72DE90}"/>
              </a:ext>
            </a:extLst>
          </p:cNvPr>
          <p:cNvSpPr/>
          <p:nvPr/>
        </p:nvSpPr>
        <p:spPr>
          <a:xfrm>
            <a:off x="8132187" y="3869605"/>
            <a:ext cx="866775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</a:t>
            </a:r>
            <a:r>
              <a:rPr lang="en-US" dirty="0">
                <a:solidFill>
                  <a:srgbClr val="C00000"/>
                </a:solidFill>
              </a:rPr>
              <a:t>&lt;DATA&gt;, </a:t>
            </a:r>
            <a:r>
              <a:rPr lang="en-US" dirty="0"/>
              <a:t>Find </a:t>
            </a:r>
            <a:r>
              <a:rPr lang="en-US" dirty="0">
                <a:solidFill>
                  <a:srgbClr val="C00000"/>
                </a:solidFill>
              </a:rPr>
              <a:t>&lt;ANOMALIES&gt;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s.t.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&lt;CONSTRAINTS&gt;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D57B4396-BF0B-F14B-A5CB-9ABD6B59D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45" y="8821738"/>
            <a:ext cx="15392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2400" dirty="0">
                <a:latin typeface="Baskerville" panose="02020502070401020303" pitchFamily="18" charset="0"/>
              </a:rPr>
              <a:t>Fast Memory-Efficient Anomaly Detection in Streaming Heterogeneous Graphs. [Manzoor+] ACM SIGKDD, 2016.</a:t>
            </a:r>
          </a:p>
        </p:txBody>
      </p:sp>
    </p:spTree>
    <p:extLst>
      <p:ext uri="{BB962C8B-B14F-4D97-AF65-F5344CB8AC3E}">
        <p14:creationId xmlns:p14="http://schemas.microsoft.com/office/powerpoint/2010/main" val="379228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6D8360-76DA-044C-8D5C-16F3E386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028" y="2700036"/>
            <a:ext cx="8143103" cy="3931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graphs (System security)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8153401" cy="7543803"/>
          </a:xfrm>
        </p:spPr>
        <p:txBody>
          <a:bodyPr/>
          <a:lstStyle/>
          <a:p>
            <a:r>
              <a:rPr lang="en-US" dirty="0"/>
              <a:t>Each event associated with a </a:t>
            </a:r>
            <a:r>
              <a:rPr lang="en-US" dirty="0">
                <a:solidFill>
                  <a:srgbClr val="152CF8"/>
                </a:solidFill>
              </a:rPr>
              <a:t>logical flow </a:t>
            </a:r>
            <a:r>
              <a:rPr lang="en-US" dirty="0"/>
              <a:t>(</a:t>
            </a:r>
            <a:r>
              <a:rPr lang="en-US" b="1" dirty="0">
                <a:solidFill>
                  <a:srgbClr val="152CF8"/>
                </a:solidFill>
                <a:latin typeface="Consolas" charset="0"/>
                <a:ea typeface="ＭＳ Ｐゴシック" charset="0"/>
                <a:cs typeface="Consolas" charset="0"/>
              </a:rPr>
              <a:t>tag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540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Events from different flows may </a:t>
            </a:r>
            <a:r>
              <a:rPr lang="en-US" dirty="0">
                <a:solidFill>
                  <a:srgbClr val="D2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int</a:t>
            </a:r>
            <a:r>
              <a:rPr lang="en-US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erle</a:t>
            </a:r>
            <a:r>
              <a:rPr lang="en-US" dirty="0">
                <a:solidFill>
                  <a:srgbClr val="D2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av</a:t>
            </a:r>
            <a:r>
              <a:rPr lang="en-US" dirty="0">
                <a:solidFill>
                  <a:srgbClr val="0070C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</a:t>
            </a:r>
            <a:r>
              <a:rPr lang="en-US" dirty="0">
                <a:solidFill>
                  <a:srgbClr val="D2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FEB4D0-1C7C-7040-BF67-5D28D873FC1F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A7FEDD-7907-9048-ACA6-3DFACEEC3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467939"/>
              </p:ext>
            </p:extLst>
          </p:nvPr>
        </p:nvGraphicFramePr>
        <p:xfrm>
          <a:off x="1050131" y="3276600"/>
          <a:ext cx="7467601" cy="3688080"/>
        </p:xfrm>
        <a:graphic>
          <a:graphicData uri="http://schemas.openxmlformats.org/drawingml/2006/table">
            <a:tbl>
              <a:tblPr/>
              <a:tblGrid>
                <a:gridCol w="1190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6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pid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event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arg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/data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52CF8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tag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10639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fork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NULL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200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10640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execve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/bin/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sh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300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10650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read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STDIN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2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400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10640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fstat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0xbfc5598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500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10660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sock_wr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0.0.0.0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2</a:t>
                      </a: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…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…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…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…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…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charset="0"/>
                        <a:ea typeface="ＭＳ Ｐゴシック" charset="0"/>
                        <a:cs typeface="Consolas" charset="0"/>
                      </a:endParaRPr>
                    </a:p>
                  </a:txBody>
                  <a:tcPr marL="91457" marR="914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33749C7-4847-2B4B-8F3F-CB1F2FCB3C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84665">
            <a:off x="7079142" y="2190977"/>
            <a:ext cx="2666640" cy="12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A71AFE-4B75-C34D-8412-31F74A7694CD}"/>
              </a:ext>
            </a:extLst>
          </p:cNvPr>
          <p:cNvSpPr txBox="1">
            <a:spLocks/>
          </p:cNvSpPr>
          <p:nvPr/>
        </p:nvSpPr>
        <p:spPr>
          <a:xfrm>
            <a:off x="9127330" y="1684638"/>
            <a:ext cx="8153401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r>
              <a:rPr lang="en-US" kern="0" dirty="0"/>
              <a:t>Each event as a directed edge :</a:t>
            </a:r>
          </a:p>
          <a:p>
            <a:endParaRPr lang="en-US" kern="0" dirty="0"/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spcBef>
                <a:spcPts val="7800"/>
              </a:spcBef>
              <a:buNone/>
            </a:pP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! Many, simultaneously-growing </a:t>
            </a:r>
            <a:r>
              <a:rPr lang="en-US" kern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node&amp;edge-labeled</a:t>
            </a: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 graphs</a:t>
            </a:r>
            <a:b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! Universe of labels unknown </a:t>
            </a:r>
          </a:p>
          <a:p>
            <a:pPr marL="0" indent="0">
              <a:spcBef>
                <a:spcPts val="7800"/>
              </a:spcBef>
              <a:buNone/>
            </a:pP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  <a:endParaRPr lang="en-US" kern="0" dirty="0">
              <a:solidFill>
                <a:srgbClr val="D2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2805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E568-7A0E-A547-9B81-91902AE1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544E-CF71-6D48-BD93-C3A96DA7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16385370" cy="7543803"/>
          </a:xfrm>
        </p:spPr>
        <p:txBody>
          <a:bodyPr/>
          <a:lstStyle/>
          <a:p>
            <a:r>
              <a:rPr lang="en-US" dirty="0"/>
              <a:t>Concrete problem settings exist. e.g./esp. for point-cloud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Real-world… A bit more complex.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C8AD27-0482-7C44-A2AF-53D4A87D52E4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AD79D2-2619-F541-BEC0-5B11EC6F0BC0}"/>
              </a:ext>
            </a:extLst>
          </p:cNvPr>
          <p:cNvCxnSpPr>
            <a:cxnSpLocks/>
          </p:cNvCxnSpPr>
          <p:nvPr/>
        </p:nvCxnSpPr>
        <p:spPr bwMode="auto">
          <a:xfrm>
            <a:off x="3717131" y="7200899"/>
            <a:ext cx="75438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9D3C02-F827-5F42-8C93-FDF520788EA6}"/>
              </a:ext>
            </a:extLst>
          </p:cNvPr>
          <p:cNvCxnSpPr>
            <a:cxnSpLocks/>
          </p:cNvCxnSpPr>
          <p:nvPr/>
        </p:nvCxnSpPr>
        <p:spPr bwMode="auto">
          <a:xfrm flipV="1">
            <a:off x="3936438" y="2590800"/>
            <a:ext cx="0" cy="472440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3877FAC-921A-3B4F-A0BC-8EC1922A66D8}"/>
              </a:ext>
            </a:extLst>
          </p:cNvPr>
          <p:cNvSpPr/>
          <p:nvPr/>
        </p:nvSpPr>
        <p:spPr bwMode="auto">
          <a:xfrm>
            <a:off x="10727531" y="408432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C324F3-9FF1-3F4E-A8A8-491B03B94380}"/>
              </a:ext>
            </a:extLst>
          </p:cNvPr>
          <p:cNvSpPr/>
          <p:nvPr/>
        </p:nvSpPr>
        <p:spPr bwMode="auto">
          <a:xfrm>
            <a:off x="10879931" y="4191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5FD9A4-0529-9249-8BF9-66ADE554FE3E}"/>
              </a:ext>
            </a:extLst>
          </p:cNvPr>
          <p:cNvSpPr/>
          <p:nvPr/>
        </p:nvSpPr>
        <p:spPr bwMode="auto">
          <a:xfrm>
            <a:off x="10651331" y="3581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C231F55-C08B-3948-9BC1-8DB82E8BC575}"/>
              </a:ext>
            </a:extLst>
          </p:cNvPr>
          <p:cNvSpPr/>
          <p:nvPr/>
        </p:nvSpPr>
        <p:spPr bwMode="auto">
          <a:xfrm>
            <a:off x="10803731" y="3733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BCAFA-2AEB-3B41-8969-A20AF7E17877}"/>
              </a:ext>
            </a:extLst>
          </p:cNvPr>
          <p:cNvSpPr/>
          <p:nvPr/>
        </p:nvSpPr>
        <p:spPr bwMode="auto">
          <a:xfrm>
            <a:off x="8517731" y="2819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AE534B-62E6-B74F-A103-C7416629247D}"/>
              </a:ext>
            </a:extLst>
          </p:cNvPr>
          <p:cNvSpPr/>
          <p:nvPr/>
        </p:nvSpPr>
        <p:spPr bwMode="auto">
          <a:xfrm>
            <a:off x="9432131" y="38862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AC4CCE4-24A5-8745-A191-929BA7066782}"/>
              </a:ext>
            </a:extLst>
          </p:cNvPr>
          <p:cNvSpPr/>
          <p:nvPr/>
        </p:nvSpPr>
        <p:spPr bwMode="auto">
          <a:xfrm>
            <a:off x="9584531" y="35052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D6B357-4932-DE4F-BA19-B1265943410B}"/>
              </a:ext>
            </a:extLst>
          </p:cNvPr>
          <p:cNvSpPr/>
          <p:nvPr/>
        </p:nvSpPr>
        <p:spPr bwMode="auto">
          <a:xfrm>
            <a:off x="10047827" y="36576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2D65B9-396B-724A-890F-9F81F6321423}"/>
              </a:ext>
            </a:extLst>
          </p:cNvPr>
          <p:cNvSpPr/>
          <p:nvPr/>
        </p:nvSpPr>
        <p:spPr bwMode="auto">
          <a:xfrm>
            <a:off x="10200227" y="3810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72FD1E-C1DA-2443-A7C8-6CE526B8EEC9}"/>
              </a:ext>
            </a:extLst>
          </p:cNvPr>
          <p:cNvSpPr/>
          <p:nvPr/>
        </p:nvSpPr>
        <p:spPr bwMode="auto">
          <a:xfrm>
            <a:off x="9660731" y="3962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90E7E2-9D04-DE46-9CA5-BBC3B9CF94B3}"/>
              </a:ext>
            </a:extLst>
          </p:cNvPr>
          <p:cNvSpPr/>
          <p:nvPr/>
        </p:nvSpPr>
        <p:spPr bwMode="auto">
          <a:xfrm>
            <a:off x="9813131" y="3733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82CCAD-B1DF-C14D-8ED5-2E58843B47E5}"/>
              </a:ext>
            </a:extLst>
          </p:cNvPr>
          <p:cNvSpPr/>
          <p:nvPr/>
        </p:nvSpPr>
        <p:spPr bwMode="auto">
          <a:xfrm>
            <a:off x="10505027" y="41208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30B4E5-D634-E347-BA4C-287886DD0673}"/>
              </a:ext>
            </a:extLst>
          </p:cNvPr>
          <p:cNvSpPr/>
          <p:nvPr/>
        </p:nvSpPr>
        <p:spPr bwMode="auto">
          <a:xfrm>
            <a:off x="9889331" y="40446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5D0D9C-D503-BF44-ACCF-4C3CC54D2713}"/>
              </a:ext>
            </a:extLst>
          </p:cNvPr>
          <p:cNvSpPr/>
          <p:nvPr/>
        </p:nvSpPr>
        <p:spPr bwMode="auto">
          <a:xfrm>
            <a:off x="10041731" y="41970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FD4FC1-7ED5-0948-8CBB-411685981446}"/>
              </a:ext>
            </a:extLst>
          </p:cNvPr>
          <p:cNvSpPr/>
          <p:nvPr/>
        </p:nvSpPr>
        <p:spPr bwMode="auto">
          <a:xfrm>
            <a:off x="10194131" y="4114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51AF3B6-3597-3E48-A7F1-5C9992594E88}"/>
              </a:ext>
            </a:extLst>
          </p:cNvPr>
          <p:cNvSpPr/>
          <p:nvPr/>
        </p:nvSpPr>
        <p:spPr bwMode="auto">
          <a:xfrm>
            <a:off x="10346531" y="32766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82BBB5-1CA4-6446-B364-BDA19A500D7F}"/>
              </a:ext>
            </a:extLst>
          </p:cNvPr>
          <p:cNvSpPr/>
          <p:nvPr/>
        </p:nvSpPr>
        <p:spPr bwMode="auto">
          <a:xfrm>
            <a:off x="10346531" y="2667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F26A9D-FCFE-4947-BCAC-87BFF861CFB4}"/>
              </a:ext>
            </a:extLst>
          </p:cNvPr>
          <p:cNvSpPr/>
          <p:nvPr/>
        </p:nvSpPr>
        <p:spPr bwMode="auto">
          <a:xfrm>
            <a:off x="10498931" y="2819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722845-9E57-124D-804A-A582169C03D5}"/>
              </a:ext>
            </a:extLst>
          </p:cNvPr>
          <p:cNvSpPr/>
          <p:nvPr/>
        </p:nvSpPr>
        <p:spPr bwMode="auto">
          <a:xfrm>
            <a:off x="10422731" y="2971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9F2B9E-D6DF-8D4B-82F8-1E845053A47C}"/>
              </a:ext>
            </a:extLst>
          </p:cNvPr>
          <p:cNvSpPr/>
          <p:nvPr/>
        </p:nvSpPr>
        <p:spPr bwMode="auto">
          <a:xfrm>
            <a:off x="10733627" y="31242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1223AA-76A0-D14C-85A8-B82E8C2A850F}"/>
              </a:ext>
            </a:extLst>
          </p:cNvPr>
          <p:cNvSpPr/>
          <p:nvPr/>
        </p:nvSpPr>
        <p:spPr bwMode="auto">
          <a:xfrm>
            <a:off x="9889331" y="31242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9C7BE7-1841-2D41-B548-D77FE96916BA}"/>
              </a:ext>
            </a:extLst>
          </p:cNvPr>
          <p:cNvSpPr/>
          <p:nvPr/>
        </p:nvSpPr>
        <p:spPr bwMode="auto">
          <a:xfrm>
            <a:off x="10041731" y="2819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57C6A43-9F0F-C048-814D-1321D4C79FF3}"/>
              </a:ext>
            </a:extLst>
          </p:cNvPr>
          <p:cNvSpPr/>
          <p:nvPr/>
        </p:nvSpPr>
        <p:spPr bwMode="auto">
          <a:xfrm>
            <a:off x="9279731" y="2971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0D1A24-DB9D-5E48-BD76-A7E9228DD6F0}"/>
              </a:ext>
            </a:extLst>
          </p:cNvPr>
          <p:cNvSpPr/>
          <p:nvPr/>
        </p:nvSpPr>
        <p:spPr bwMode="auto">
          <a:xfrm>
            <a:off x="9432131" y="31242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5C7FB70-3895-384F-A78F-5F4AA5347FC2}"/>
              </a:ext>
            </a:extLst>
          </p:cNvPr>
          <p:cNvSpPr/>
          <p:nvPr/>
        </p:nvSpPr>
        <p:spPr bwMode="auto">
          <a:xfrm>
            <a:off x="9584531" y="32766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4DF79EB-1C52-F649-91E1-B29BAAD3A526}"/>
              </a:ext>
            </a:extLst>
          </p:cNvPr>
          <p:cNvSpPr/>
          <p:nvPr/>
        </p:nvSpPr>
        <p:spPr bwMode="auto">
          <a:xfrm>
            <a:off x="10047827" y="3429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2A43FDF-22AF-BD46-AE71-CF0009A97AF3}"/>
              </a:ext>
            </a:extLst>
          </p:cNvPr>
          <p:cNvSpPr/>
          <p:nvPr/>
        </p:nvSpPr>
        <p:spPr bwMode="auto">
          <a:xfrm>
            <a:off x="10200227" y="3048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CF8C443-5886-994A-B452-4C0CA5EBF755}"/>
              </a:ext>
            </a:extLst>
          </p:cNvPr>
          <p:cNvSpPr/>
          <p:nvPr/>
        </p:nvSpPr>
        <p:spPr bwMode="auto">
          <a:xfrm>
            <a:off x="10200227" y="3581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40CFBA-9741-3947-ADDF-47CAA550F647}"/>
              </a:ext>
            </a:extLst>
          </p:cNvPr>
          <p:cNvSpPr/>
          <p:nvPr/>
        </p:nvSpPr>
        <p:spPr bwMode="auto">
          <a:xfrm>
            <a:off x="10352627" y="3352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9E0CE0-6C10-8842-9955-3E431BE911EE}"/>
              </a:ext>
            </a:extLst>
          </p:cNvPr>
          <p:cNvSpPr/>
          <p:nvPr/>
        </p:nvSpPr>
        <p:spPr bwMode="auto">
          <a:xfrm>
            <a:off x="7694771" y="2987317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2EC1E35-B841-8949-96AA-1FA831EC9C15}"/>
              </a:ext>
            </a:extLst>
          </p:cNvPr>
          <p:cNvSpPr/>
          <p:nvPr/>
        </p:nvSpPr>
        <p:spPr bwMode="auto">
          <a:xfrm>
            <a:off x="7908131" y="3352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860770-AAD5-BA40-8C03-57F0349E81BA}"/>
              </a:ext>
            </a:extLst>
          </p:cNvPr>
          <p:cNvSpPr/>
          <p:nvPr/>
        </p:nvSpPr>
        <p:spPr bwMode="auto">
          <a:xfrm>
            <a:off x="8298275" y="2775204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5F0C787-9922-3B4E-AEE3-5E03E47E7E91}"/>
              </a:ext>
            </a:extLst>
          </p:cNvPr>
          <p:cNvSpPr/>
          <p:nvPr/>
        </p:nvSpPr>
        <p:spPr bwMode="auto">
          <a:xfrm>
            <a:off x="7908131" y="28956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AD292F0-699A-ED42-9D34-C3D11BDDBABA}"/>
              </a:ext>
            </a:extLst>
          </p:cNvPr>
          <p:cNvSpPr/>
          <p:nvPr/>
        </p:nvSpPr>
        <p:spPr bwMode="auto">
          <a:xfrm>
            <a:off x="8060531" y="3048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5BF0942-CC89-7E42-825C-DD1DD743C78C}"/>
              </a:ext>
            </a:extLst>
          </p:cNvPr>
          <p:cNvSpPr/>
          <p:nvPr/>
        </p:nvSpPr>
        <p:spPr bwMode="auto">
          <a:xfrm>
            <a:off x="8371427" y="3048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74FE0CF-11F6-064A-B255-86B3FA6E82E5}"/>
              </a:ext>
            </a:extLst>
          </p:cNvPr>
          <p:cNvSpPr/>
          <p:nvPr/>
        </p:nvSpPr>
        <p:spPr bwMode="auto">
          <a:xfrm>
            <a:off x="8365331" y="3352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CA878E4-96BD-484E-BBAF-639B05419970}"/>
              </a:ext>
            </a:extLst>
          </p:cNvPr>
          <p:cNvSpPr/>
          <p:nvPr/>
        </p:nvSpPr>
        <p:spPr bwMode="auto">
          <a:xfrm>
            <a:off x="8517731" y="35052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C58F0DC-B759-3346-8FAF-046164C68E3F}"/>
              </a:ext>
            </a:extLst>
          </p:cNvPr>
          <p:cNvSpPr/>
          <p:nvPr/>
        </p:nvSpPr>
        <p:spPr bwMode="auto">
          <a:xfrm>
            <a:off x="8670131" y="32766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333FA08-FF9F-C34C-B91D-8C3C72414BE0}"/>
              </a:ext>
            </a:extLst>
          </p:cNvPr>
          <p:cNvSpPr/>
          <p:nvPr/>
        </p:nvSpPr>
        <p:spPr bwMode="auto">
          <a:xfrm>
            <a:off x="8670131" y="3581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9EE936C-3712-FD4C-8875-5517AE55EAC0}"/>
              </a:ext>
            </a:extLst>
          </p:cNvPr>
          <p:cNvSpPr/>
          <p:nvPr/>
        </p:nvSpPr>
        <p:spPr bwMode="auto">
          <a:xfrm>
            <a:off x="9057227" y="3581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71E4469-E770-7644-95D5-DB9F0342267E}"/>
              </a:ext>
            </a:extLst>
          </p:cNvPr>
          <p:cNvSpPr/>
          <p:nvPr/>
        </p:nvSpPr>
        <p:spPr bwMode="auto">
          <a:xfrm>
            <a:off x="8670131" y="2819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A979279-076D-C644-9012-AA0B901D5C51}"/>
              </a:ext>
            </a:extLst>
          </p:cNvPr>
          <p:cNvSpPr/>
          <p:nvPr/>
        </p:nvSpPr>
        <p:spPr bwMode="auto">
          <a:xfrm>
            <a:off x="8060531" y="3581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89E59FA-5D1C-3547-902C-78262C274AE7}"/>
              </a:ext>
            </a:extLst>
          </p:cNvPr>
          <p:cNvSpPr/>
          <p:nvPr/>
        </p:nvSpPr>
        <p:spPr bwMode="auto">
          <a:xfrm>
            <a:off x="8289131" y="37398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890E1D2-24D2-BC4E-99A1-DF653599F4DD}"/>
              </a:ext>
            </a:extLst>
          </p:cNvPr>
          <p:cNvSpPr/>
          <p:nvPr/>
        </p:nvSpPr>
        <p:spPr bwMode="auto">
          <a:xfrm>
            <a:off x="8212931" y="3581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CBEA370-AD0E-4646-ADEE-493EED6E0558}"/>
              </a:ext>
            </a:extLst>
          </p:cNvPr>
          <p:cNvSpPr/>
          <p:nvPr/>
        </p:nvSpPr>
        <p:spPr bwMode="auto">
          <a:xfrm>
            <a:off x="8060531" y="3352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4E2B46D-BC1C-A043-820D-DD1838FCD173}"/>
              </a:ext>
            </a:extLst>
          </p:cNvPr>
          <p:cNvSpPr/>
          <p:nvPr/>
        </p:nvSpPr>
        <p:spPr bwMode="auto">
          <a:xfrm>
            <a:off x="8822531" y="3048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C517027-07B7-934C-9422-6B4F9AA44EE2}"/>
              </a:ext>
            </a:extLst>
          </p:cNvPr>
          <p:cNvSpPr/>
          <p:nvPr/>
        </p:nvSpPr>
        <p:spPr bwMode="auto">
          <a:xfrm>
            <a:off x="8523827" y="3200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2C6F6FD-2BB2-6640-8230-7A533B8A8E01}"/>
              </a:ext>
            </a:extLst>
          </p:cNvPr>
          <p:cNvSpPr/>
          <p:nvPr/>
        </p:nvSpPr>
        <p:spPr bwMode="auto">
          <a:xfrm>
            <a:off x="9057227" y="3352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9485896-9B19-7041-8E86-D3FE420675C8}"/>
              </a:ext>
            </a:extLst>
          </p:cNvPr>
          <p:cNvSpPr/>
          <p:nvPr/>
        </p:nvSpPr>
        <p:spPr bwMode="auto">
          <a:xfrm>
            <a:off x="9285827" y="35052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E512F5A-0E95-3B4D-B683-47037914186F}"/>
              </a:ext>
            </a:extLst>
          </p:cNvPr>
          <p:cNvSpPr/>
          <p:nvPr/>
        </p:nvSpPr>
        <p:spPr bwMode="auto">
          <a:xfrm>
            <a:off x="9438227" y="2667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40E28AD-0E87-344D-A3DE-8156DD0FF768}"/>
              </a:ext>
            </a:extLst>
          </p:cNvPr>
          <p:cNvSpPr/>
          <p:nvPr/>
        </p:nvSpPr>
        <p:spPr bwMode="auto">
          <a:xfrm>
            <a:off x="9590627" y="38160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45B0EB2-44DE-1843-9708-E152A00D43C8}"/>
              </a:ext>
            </a:extLst>
          </p:cNvPr>
          <p:cNvSpPr/>
          <p:nvPr/>
        </p:nvSpPr>
        <p:spPr bwMode="auto">
          <a:xfrm>
            <a:off x="8822531" y="3733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FBCCD2E-A169-6C47-BDDD-999901FBE8D3}"/>
              </a:ext>
            </a:extLst>
          </p:cNvPr>
          <p:cNvSpPr/>
          <p:nvPr/>
        </p:nvSpPr>
        <p:spPr bwMode="auto">
          <a:xfrm>
            <a:off x="8523827" y="37338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F4AC04E-13ED-3947-840C-BA5D4ABE3F0C}"/>
              </a:ext>
            </a:extLst>
          </p:cNvPr>
          <p:cNvSpPr/>
          <p:nvPr/>
        </p:nvSpPr>
        <p:spPr bwMode="auto">
          <a:xfrm>
            <a:off x="8974931" y="27432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2BD1304-304F-5644-A703-D9CBF557C315}"/>
              </a:ext>
            </a:extLst>
          </p:cNvPr>
          <p:cNvSpPr/>
          <p:nvPr/>
        </p:nvSpPr>
        <p:spPr bwMode="auto">
          <a:xfrm>
            <a:off x="9127331" y="32064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3CDE14B-8466-F542-A657-E845328F3090}"/>
              </a:ext>
            </a:extLst>
          </p:cNvPr>
          <p:cNvSpPr/>
          <p:nvPr/>
        </p:nvSpPr>
        <p:spPr bwMode="auto">
          <a:xfrm>
            <a:off x="9666827" y="28956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437B40-D506-B141-B36E-14EEFCA37148}"/>
              </a:ext>
            </a:extLst>
          </p:cNvPr>
          <p:cNvSpPr/>
          <p:nvPr/>
        </p:nvSpPr>
        <p:spPr bwMode="auto">
          <a:xfrm>
            <a:off x="9819227" y="33588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242C474-D786-0140-9782-25DFDFCA60D9}"/>
              </a:ext>
            </a:extLst>
          </p:cNvPr>
          <p:cNvSpPr/>
          <p:nvPr/>
        </p:nvSpPr>
        <p:spPr bwMode="auto">
          <a:xfrm>
            <a:off x="10047827" y="32766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DC1A74F-3C0E-6E42-A2D5-9C49DD9C0F8B}"/>
              </a:ext>
            </a:extLst>
          </p:cNvPr>
          <p:cNvSpPr/>
          <p:nvPr/>
        </p:nvSpPr>
        <p:spPr bwMode="auto">
          <a:xfrm>
            <a:off x="10505027" y="37398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4B6E103-452C-0944-AEEF-686E8363C764}"/>
              </a:ext>
            </a:extLst>
          </p:cNvPr>
          <p:cNvSpPr/>
          <p:nvPr/>
        </p:nvSpPr>
        <p:spPr bwMode="auto">
          <a:xfrm>
            <a:off x="10657427" y="38922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90EB793-D4BA-B644-9977-DF5E19EB6AC8}"/>
              </a:ext>
            </a:extLst>
          </p:cNvPr>
          <p:cNvSpPr/>
          <p:nvPr/>
        </p:nvSpPr>
        <p:spPr bwMode="auto">
          <a:xfrm>
            <a:off x="9209627" y="3810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651B7E8-EDF5-9245-9ADC-480B3230650B}"/>
              </a:ext>
            </a:extLst>
          </p:cNvPr>
          <p:cNvSpPr/>
          <p:nvPr/>
        </p:nvSpPr>
        <p:spPr bwMode="auto">
          <a:xfrm>
            <a:off x="9584531" y="62544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811E9B5-6677-8743-89B1-4928E9C77B63}"/>
              </a:ext>
            </a:extLst>
          </p:cNvPr>
          <p:cNvSpPr/>
          <p:nvPr/>
        </p:nvSpPr>
        <p:spPr bwMode="auto">
          <a:xfrm>
            <a:off x="4631531" y="61020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34284E5-8F62-7045-AF44-C8C114A72A16}"/>
              </a:ext>
            </a:extLst>
          </p:cNvPr>
          <p:cNvSpPr/>
          <p:nvPr/>
        </p:nvSpPr>
        <p:spPr bwMode="auto">
          <a:xfrm>
            <a:off x="4783931" y="6096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E15A8F-2A2B-4D48-AFF4-41C885752B0D}"/>
              </a:ext>
            </a:extLst>
          </p:cNvPr>
          <p:cNvSpPr/>
          <p:nvPr/>
        </p:nvSpPr>
        <p:spPr bwMode="auto">
          <a:xfrm>
            <a:off x="4174331" y="63246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A37C2A6-4649-EA4D-ACA3-A52C153E5F58}"/>
              </a:ext>
            </a:extLst>
          </p:cNvPr>
          <p:cNvSpPr/>
          <p:nvPr/>
        </p:nvSpPr>
        <p:spPr bwMode="auto">
          <a:xfrm>
            <a:off x="4250531" y="6248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97A9E02-D142-8E4F-962C-ABF4D1D7A782}"/>
              </a:ext>
            </a:extLst>
          </p:cNvPr>
          <p:cNvSpPr/>
          <p:nvPr/>
        </p:nvSpPr>
        <p:spPr bwMode="auto">
          <a:xfrm>
            <a:off x="4326731" y="64830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BCB2DA6-EB70-B249-A780-523A2651F544}"/>
              </a:ext>
            </a:extLst>
          </p:cNvPr>
          <p:cNvSpPr/>
          <p:nvPr/>
        </p:nvSpPr>
        <p:spPr bwMode="auto">
          <a:xfrm>
            <a:off x="4479131" y="6248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7F657CE-1699-BA41-B6DC-B059749144E1}"/>
              </a:ext>
            </a:extLst>
          </p:cNvPr>
          <p:cNvSpPr/>
          <p:nvPr/>
        </p:nvSpPr>
        <p:spPr bwMode="auto">
          <a:xfrm>
            <a:off x="4555331" y="64830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F2C74D8-F525-EC4B-B48F-0339C7D9E3A5}"/>
              </a:ext>
            </a:extLst>
          </p:cNvPr>
          <p:cNvSpPr/>
          <p:nvPr/>
        </p:nvSpPr>
        <p:spPr bwMode="auto">
          <a:xfrm>
            <a:off x="4479131" y="67116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1852AE0-ED9C-A24C-BBCF-D407E595D02F}"/>
              </a:ext>
            </a:extLst>
          </p:cNvPr>
          <p:cNvSpPr/>
          <p:nvPr/>
        </p:nvSpPr>
        <p:spPr bwMode="auto">
          <a:xfrm>
            <a:off x="4631531" y="6248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2C0A106-B9F5-9842-93D4-EB2AF3C5386A}"/>
              </a:ext>
            </a:extLst>
          </p:cNvPr>
          <p:cNvSpPr/>
          <p:nvPr/>
        </p:nvSpPr>
        <p:spPr bwMode="auto">
          <a:xfrm>
            <a:off x="4707731" y="64830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570194F-8424-814A-885D-A69B0ACB2B39}"/>
              </a:ext>
            </a:extLst>
          </p:cNvPr>
          <p:cNvSpPr/>
          <p:nvPr/>
        </p:nvSpPr>
        <p:spPr bwMode="auto">
          <a:xfrm>
            <a:off x="4402931" y="66354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04FCE4B-D2E4-264F-95D1-7A846A6CA0F2}"/>
              </a:ext>
            </a:extLst>
          </p:cNvPr>
          <p:cNvSpPr/>
          <p:nvPr/>
        </p:nvSpPr>
        <p:spPr bwMode="auto">
          <a:xfrm>
            <a:off x="4326731" y="6096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248CC3D-EC48-3740-BEA0-49D6770662D5}"/>
              </a:ext>
            </a:extLst>
          </p:cNvPr>
          <p:cNvSpPr/>
          <p:nvPr/>
        </p:nvSpPr>
        <p:spPr bwMode="auto">
          <a:xfrm>
            <a:off x="4866227" y="64068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4AB733-E2CE-4D43-99C7-8C4023AAEE28}"/>
              </a:ext>
            </a:extLst>
          </p:cNvPr>
          <p:cNvSpPr/>
          <p:nvPr/>
        </p:nvSpPr>
        <p:spPr bwMode="auto">
          <a:xfrm>
            <a:off x="4783931" y="66354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B032B85-D6FF-4D42-806D-554FA4D99B01}"/>
              </a:ext>
            </a:extLst>
          </p:cNvPr>
          <p:cNvSpPr/>
          <p:nvPr/>
        </p:nvSpPr>
        <p:spPr bwMode="auto">
          <a:xfrm>
            <a:off x="4555331" y="6629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E0F7A12-04BB-6244-BCC8-A8E33ED3174B}"/>
              </a:ext>
            </a:extLst>
          </p:cNvPr>
          <p:cNvSpPr/>
          <p:nvPr/>
        </p:nvSpPr>
        <p:spPr bwMode="auto">
          <a:xfrm>
            <a:off x="4479131" y="60258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E30893A-E42E-8142-8AA5-B0A7AB5A4297}"/>
              </a:ext>
            </a:extLst>
          </p:cNvPr>
          <p:cNvSpPr/>
          <p:nvPr/>
        </p:nvSpPr>
        <p:spPr bwMode="auto">
          <a:xfrm>
            <a:off x="4479131" y="60960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16CBD9-FEDD-A649-A7EE-FBF4028376B7}"/>
              </a:ext>
            </a:extLst>
          </p:cNvPr>
          <p:cNvSpPr/>
          <p:nvPr/>
        </p:nvSpPr>
        <p:spPr bwMode="auto">
          <a:xfrm>
            <a:off x="4402931" y="64068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397BBF8-1159-F749-B96A-06607230C3B0}"/>
              </a:ext>
            </a:extLst>
          </p:cNvPr>
          <p:cNvSpPr/>
          <p:nvPr/>
        </p:nvSpPr>
        <p:spPr bwMode="auto">
          <a:xfrm>
            <a:off x="4942427" y="65592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3D25BF2-B77F-054A-9BF5-40C52A071D32}"/>
              </a:ext>
            </a:extLst>
          </p:cNvPr>
          <p:cNvSpPr/>
          <p:nvPr/>
        </p:nvSpPr>
        <p:spPr bwMode="auto">
          <a:xfrm>
            <a:off x="4936331" y="6248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F6A75EE-51B5-E745-8B07-91DBC38B3034}"/>
              </a:ext>
            </a:extLst>
          </p:cNvPr>
          <p:cNvSpPr/>
          <p:nvPr/>
        </p:nvSpPr>
        <p:spPr bwMode="auto">
          <a:xfrm>
            <a:off x="4790027" y="6248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DB31945-97CE-D241-9113-CA46BCB804CB}"/>
              </a:ext>
            </a:extLst>
          </p:cNvPr>
          <p:cNvSpPr/>
          <p:nvPr/>
        </p:nvSpPr>
        <p:spPr bwMode="auto">
          <a:xfrm>
            <a:off x="4631531" y="67116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47A19D5-817F-E14E-A65B-242AFD59B430}"/>
              </a:ext>
            </a:extLst>
          </p:cNvPr>
          <p:cNvSpPr/>
          <p:nvPr/>
        </p:nvSpPr>
        <p:spPr bwMode="auto">
          <a:xfrm>
            <a:off x="4555331" y="63246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AFC9A5F-3EC7-6647-827C-8F4F8E80641F}"/>
              </a:ext>
            </a:extLst>
          </p:cNvPr>
          <p:cNvSpPr/>
          <p:nvPr/>
        </p:nvSpPr>
        <p:spPr bwMode="auto">
          <a:xfrm>
            <a:off x="5164931" y="5867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DB29416-0D52-0C46-87CB-07CA6C526657}"/>
              </a:ext>
            </a:extLst>
          </p:cNvPr>
          <p:cNvSpPr/>
          <p:nvPr/>
        </p:nvSpPr>
        <p:spPr bwMode="auto">
          <a:xfrm>
            <a:off x="5164931" y="38862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A31A250-523F-FF4C-BC7B-0841D67A7BFD}"/>
              </a:ext>
            </a:extLst>
          </p:cNvPr>
          <p:cNvSpPr/>
          <p:nvPr/>
        </p:nvSpPr>
        <p:spPr bwMode="auto">
          <a:xfrm>
            <a:off x="5088731" y="3962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D93285C-478C-2949-97EB-23AE2C2B95BB}"/>
              </a:ext>
            </a:extLst>
          </p:cNvPr>
          <p:cNvSpPr/>
          <p:nvPr/>
        </p:nvSpPr>
        <p:spPr bwMode="auto">
          <a:xfrm>
            <a:off x="5164931" y="40446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AEC2609-1545-FC49-8C19-7DA4AE943823}"/>
              </a:ext>
            </a:extLst>
          </p:cNvPr>
          <p:cNvSpPr/>
          <p:nvPr/>
        </p:nvSpPr>
        <p:spPr bwMode="auto">
          <a:xfrm>
            <a:off x="5088731" y="3892296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C0EFE7F-25B2-0C4C-BA2F-20BC540D34F2}"/>
              </a:ext>
            </a:extLst>
          </p:cNvPr>
          <p:cNvSpPr/>
          <p:nvPr/>
        </p:nvSpPr>
        <p:spPr bwMode="auto">
          <a:xfrm>
            <a:off x="5241131" y="3962400"/>
            <a:ext cx="146304" cy="14630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00" name="Arc 99">
            <a:extLst>
              <a:ext uri="{FF2B5EF4-FFF2-40B4-BE49-F238E27FC236}">
                <a16:creationId xmlns:a16="http://schemas.microsoft.com/office/drawing/2014/main" id="{1322A25F-84CA-3641-9CFF-FFB6C4CE46A5}"/>
              </a:ext>
            </a:extLst>
          </p:cNvPr>
          <p:cNvSpPr/>
          <p:nvPr/>
        </p:nvSpPr>
        <p:spPr bwMode="auto">
          <a:xfrm rot="6825779">
            <a:off x="9698821" y="5390132"/>
            <a:ext cx="734034" cy="1333429"/>
          </a:xfrm>
          <a:prstGeom prst="arc">
            <a:avLst>
              <a:gd name="adj1" fmla="val 16006023"/>
              <a:gd name="adj2" fmla="val 0"/>
            </a:avLst>
          </a:prstGeom>
          <a:noFill/>
          <a:ln w="25400" cap="flat" cmpd="sng" algn="ctr">
            <a:solidFill>
              <a:srgbClr val="C00000"/>
            </a:solidFill>
            <a:prstDash val="solid"/>
            <a:miter lim="400000"/>
            <a:headEnd type="none" w="lg" len="lg"/>
            <a:tailEnd type="triangle" w="lg" len="lg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01" name="Arc 100">
            <a:extLst>
              <a:ext uri="{FF2B5EF4-FFF2-40B4-BE49-F238E27FC236}">
                <a16:creationId xmlns:a16="http://schemas.microsoft.com/office/drawing/2014/main" id="{AF793491-D99A-DF4F-B315-10C0F0723859}"/>
              </a:ext>
            </a:extLst>
          </p:cNvPr>
          <p:cNvSpPr/>
          <p:nvPr/>
        </p:nvSpPr>
        <p:spPr bwMode="auto">
          <a:xfrm rot="8737301">
            <a:off x="5258304" y="5205728"/>
            <a:ext cx="734034" cy="1333429"/>
          </a:xfrm>
          <a:prstGeom prst="arc">
            <a:avLst>
              <a:gd name="adj1" fmla="val 15126135"/>
              <a:gd name="adj2" fmla="val 0"/>
            </a:avLst>
          </a:prstGeom>
          <a:noFill/>
          <a:ln w="25400" cap="flat" cmpd="sng" algn="ctr">
            <a:solidFill>
              <a:srgbClr val="C00000"/>
            </a:solidFill>
            <a:prstDash val="solid"/>
            <a:miter lim="400000"/>
            <a:headEnd type="none" w="lg" len="lg"/>
            <a:tailEnd type="triangle" w="lg" len="lg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02" name="TextBox 9">
            <a:extLst>
              <a:ext uri="{FF2B5EF4-FFF2-40B4-BE49-F238E27FC236}">
                <a16:creationId xmlns:a16="http://schemas.microsoft.com/office/drawing/2014/main" id="{32A60452-0EA3-CB47-8418-1BFAE7873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075" y="5644423"/>
            <a:ext cx="2416046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Local outlier</a:t>
            </a:r>
          </a:p>
        </p:txBody>
      </p:sp>
      <p:sp>
        <p:nvSpPr>
          <p:cNvPr id="103" name="TextBox 9">
            <a:extLst>
              <a:ext uri="{FF2B5EF4-FFF2-40B4-BE49-F238E27FC236}">
                <a16:creationId xmlns:a16="http://schemas.microsoft.com/office/drawing/2014/main" id="{B1A64615-688D-3E43-A7C2-AFD72AEB6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3044" y="5638800"/>
            <a:ext cx="262123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Global outlier</a:t>
            </a:r>
          </a:p>
        </p:txBody>
      </p:sp>
      <p:sp>
        <p:nvSpPr>
          <p:cNvPr id="104" name="Arc 103">
            <a:extLst>
              <a:ext uri="{FF2B5EF4-FFF2-40B4-BE49-F238E27FC236}">
                <a16:creationId xmlns:a16="http://schemas.microsoft.com/office/drawing/2014/main" id="{64D69DBD-B557-AC4C-81D7-879E0F61C51A}"/>
              </a:ext>
            </a:extLst>
          </p:cNvPr>
          <p:cNvSpPr/>
          <p:nvPr/>
        </p:nvSpPr>
        <p:spPr bwMode="auto">
          <a:xfrm rot="4156631" flipH="1">
            <a:off x="4888018" y="4080740"/>
            <a:ext cx="1401535" cy="1333429"/>
          </a:xfrm>
          <a:prstGeom prst="arc">
            <a:avLst>
              <a:gd name="adj1" fmla="val 16006023"/>
              <a:gd name="adj2" fmla="val 20325783"/>
            </a:avLst>
          </a:prstGeom>
          <a:noFill/>
          <a:ln w="25400" cap="flat" cmpd="sng" algn="ctr">
            <a:solidFill>
              <a:srgbClr val="C00000"/>
            </a:solidFill>
            <a:prstDash val="solid"/>
            <a:miter lim="400000"/>
            <a:headEnd type="none" w="lg" len="lg"/>
            <a:tailEnd type="triangle" w="lg" len="lg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05" name="TextBox 9">
            <a:extLst>
              <a:ext uri="{FF2B5EF4-FFF2-40B4-BE49-F238E27FC236}">
                <a16:creationId xmlns:a16="http://schemas.microsoft.com/office/drawing/2014/main" id="{6DD366DD-3FB2-3E47-948E-D5C04081F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079" y="4419600"/>
            <a:ext cx="3419526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Collective outliers</a:t>
            </a:r>
          </a:p>
        </p:txBody>
      </p:sp>
    </p:spTree>
    <p:extLst>
      <p:ext uri="{BB962C8B-B14F-4D97-AF65-F5344CB8AC3E}">
        <p14:creationId xmlns:p14="http://schemas.microsoft.com/office/powerpoint/2010/main" val="44046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AD10-23A6-7645-A825-54E7306A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Anomalous graphs (System security)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04D2A-9EE0-864D-B22B-32A3F367F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8153401" cy="7543803"/>
          </a:xfrm>
        </p:spPr>
        <p:txBody>
          <a:bodyPr/>
          <a:lstStyle/>
          <a:p>
            <a:r>
              <a:rPr lang="en-US" dirty="0"/>
              <a:t>Graph representation </a:t>
            </a: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z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	a set of k-shingles</a:t>
            </a:r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5386CB7B-3C6E-FD45-B941-BB5E1DB4B258}"/>
              </a:ext>
            </a:extLst>
          </p:cNvPr>
          <p:cNvGrpSpPr>
            <a:grpSpLocks/>
          </p:cNvGrpSpPr>
          <p:nvPr/>
        </p:nvGrpSpPr>
        <p:grpSpPr bwMode="auto">
          <a:xfrm>
            <a:off x="2587625" y="3200400"/>
            <a:ext cx="5625306" cy="2222280"/>
            <a:chOff x="1513374" y="3255711"/>
            <a:chExt cx="3350647" cy="1417503"/>
          </a:xfrm>
        </p:grpSpPr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id="{C2194B97-8A6D-AC44-8C32-9A07F1A92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090" y="3372894"/>
              <a:ext cx="788931" cy="123680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 b="1" dirty="0" err="1">
                  <a:latin typeface="Arial" charset="0"/>
                  <a:cs typeface="Arial" charset="0"/>
                </a:rPr>
                <a:t>A</a:t>
              </a:r>
              <a:r>
                <a:rPr lang="en-US" sz="2400" dirty="0" err="1">
                  <a:latin typeface="Arial" charset="0"/>
                  <a:cs typeface="Arial" charset="0"/>
                </a:rPr>
                <a:t>xByC</a:t>
              </a:r>
              <a:endParaRPr lang="en-US" sz="2400" dirty="0">
                <a:latin typeface="Arial" charset="0"/>
                <a:cs typeface="Arial" charset="0"/>
              </a:endParaRPr>
            </a:p>
            <a:p>
              <a:pPr eaLnBrk="1" hangingPunct="1"/>
              <a:r>
                <a:rPr lang="en-US" sz="2400" b="1" dirty="0" err="1">
                  <a:latin typeface="Arial" charset="0"/>
                  <a:cs typeface="Arial" charset="0"/>
                </a:rPr>
                <a:t>B</a:t>
              </a:r>
              <a:r>
                <a:rPr lang="en-US" sz="2400" dirty="0" err="1">
                  <a:latin typeface="Arial" charset="0"/>
                  <a:cs typeface="Arial" charset="0"/>
                </a:rPr>
                <a:t>pEoD</a:t>
              </a:r>
              <a:endParaRPr lang="en-US" sz="2400" dirty="0">
                <a:latin typeface="Arial" charset="0"/>
                <a:cs typeface="Arial" charset="0"/>
              </a:endParaRPr>
            </a:p>
            <a:p>
              <a:pPr eaLnBrk="1" hangingPunct="1"/>
              <a:r>
                <a:rPr lang="en-US" sz="2400" b="1" dirty="0">
                  <a:latin typeface="Arial" charset="0"/>
                  <a:cs typeface="Arial" charset="0"/>
                </a:rPr>
                <a:t>C</a:t>
              </a:r>
            </a:p>
            <a:p>
              <a:pPr eaLnBrk="1" hangingPunct="1"/>
              <a:r>
                <a:rPr lang="en-US" sz="2400" b="1" dirty="0">
                  <a:latin typeface="Arial" charset="0"/>
                  <a:cs typeface="Arial" charset="0"/>
                </a:rPr>
                <a:t>D</a:t>
              </a:r>
            </a:p>
            <a:p>
              <a:pPr eaLnBrk="1" hangingPunct="1"/>
              <a:r>
                <a:rPr lang="en-US" sz="2400" b="1" dirty="0">
                  <a:latin typeface="Arial" charset="0"/>
                  <a:cs typeface="Arial" charset="0"/>
                </a:rPr>
                <a:t>E</a:t>
              </a:r>
            </a:p>
          </p:txBody>
        </p: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32C49B04-0AC7-5145-9AFD-0E01A3050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3374" y="3255711"/>
              <a:ext cx="2366412" cy="1417503"/>
              <a:chOff x="600072" y="3919040"/>
              <a:chExt cx="3517128" cy="2106791"/>
            </a:xfrm>
          </p:grpSpPr>
          <p:sp>
            <p:nvSpPr>
              <p:cNvPr id="7" name="Oval 24">
                <a:extLst>
                  <a:ext uri="{FF2B5EF4-FFF2-40B4-BE49-F238E27FC236}">
                    <a16:creationId xmlns:a16="http://schemas.microsoft.com/office/drawing/2014/main" id="{9A257805-ABA8-B646-AEC0-714E7936C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072" y="4605224"/>
                <a:ext cx="606056" cy="606056"/>
              </a:xfrm>
              <a:prstGeom prst="ellipse">
                <a:avLst/>
              </a:prstGeom>
              <a:noFill/>
              <a:ln w="317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>
                  <a:spcBef>
                    <a:spcPct val="20000"/>
                  </a:spcBef>
                  <a:buClr>
                    <a:schemeClr val="accent1"/>
                  </a:buClr>
                  <a:buSzPct val="65000"/>
                </a:pPr>
                <a:r>
                  <a:rPr lang="en-US" sz="2800" b="1">
                    <a:latin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4976363-0A5A-A34F-97E7-D2F41FC6F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907" y="3994252"/>
                <a:ext cx="606056" cy="606056"/>
              </a:xfrm>
              <a:prstGeom prst="ellipse">
                <a:avLst/>
              </a:prstGeom>
              <a:noFill/>
              <a:ln w="317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>
                  <a:spcBef>
                    <a:spcPct val="20000"/>
                  </a:spcBef>
                  <a:buClr>
                    <a:schemeClr val="accent1"/>
                  </a:buClr>
                  <a:buSzPct val="65000"/>
                </a:pPr>
                <a:r>
                  <a:rPr lang="en-US" sz="2800" b="1"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0752E80-1F73-B54D-90D0-4AF4A1730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0573" y="5324375"/>
                <a:ext cx="606056" cy="606056"/>
              </a:xfrm>
              <a:prstGeom prst="ellipse">
                <a:avLst/>
              </a:prstGeom>
              <a:noFill/>
              <a:ln w="317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>
                  <a:spcBef>
                    <a:spcPct val="20000"/>
                  </a:spcBef>
                  <a:buClr>
                    <a:schemeClr val="accent1"/>
                  </a:buClr>
                  <a:buSzPct val="65000"/>
                </a:pPr>
                <a:r>
                  <a:rPr lang="en-US" sz="2800" b="1">
                    <a:latin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0" name="Oval 29">
                <a:extLst>
                  <a:ext uri="{FF2B5EF4-FFF2-40B4-BE49-F238E27FC236}">
                    <a16:creationId xmlns:a16="http://schemas.microsoft.com/office/drawing/2014/main" id="{DDE3FC5D-8690-9047-9E74-860B3AA04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144" y="5324375"/>
                <a:ext cx="606056" cy="606056"/>
              </a:xfrm>
              <a:prstGeom prst="ellipse">
                <a:avLst/>
              </a:prstGeom>
              <a:noFill/>
              <a:ln w="317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>
                  <a:spcBef>
                    <a:spcPct val="20000"/>
                  </a:spcBef>
                  <a:buClr>
                    <a:schemeClr val="accent1"/>
                  </a:buClr>
                  <a:buSzPct val="65000"/>
                </a:pPr>
                <a:r>
                  <a:rPr lang="en-US" sz="2800" b="1">
                    <a:latin typeface="Arial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11" name="Oval 30">
                <a:extLst>
                  <a:ext uri="{FF2B5EF4-FFF2-40B4-BE49-F238E27FC236}">
                    <a16:creationId xmlns:a16="http://schemas.microsoft.com/office/drawing/2014/main" id="{4A2C972A-4C44-EC40-B114-D509CEB00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144" y="3994251"/>
                <a:ext cx="606056" cy="606056"/>
              </a:xfrm>
              <a:prstGeom prst="ellipse">
                <a:avLst/>
              </a:prstGeom>
              <a:noFill/>
              <a:ln w="31750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eaLnBrk="1" hangingPunct="1">
                  <a:spcBef>
                    <a:spcPct val="20000"/>
                  </a:spcBef>
                  <a:buClr>
                    <a:schemeClr val="accent1"/>
                  </a:buClr>
                  <a:buSzPct val="65000"/>
                </a:pPr>
                <a:r>
                  <a:rPr lang="en-US" sz="2800" b="1" dirty="0">
                    <a:latin typeface="Arial" charset="0"/>
                    <a:cs typeface="Arial" charset="0"/>
                  </a:rPr>
                  <a:t>D</a:t>
                </a:r>
              </a:p>
            </p:txBody>
          </p:sp>
          <p:cxnSp>
            <p:nvCxnSpPr>
              <p:cNvPr id="12" name="Straight Arrow Connector 36">
                <a:extLst>
                  <a:ext uri="{FF2B5EF4-FFF2-40B4-BE49-F238E27FC236}">
                    <a16:creationId xmlns:a16="http://schemas.microsoft.com/office/drawing/2014/main" id="{D5B5BDE3-187F-514B-98EE-85AEDC43B55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206128" y="4297280"/>
                <a:ext cx="681779" cy="610972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Straight Arrow Connector 37">
                <a:extLst>
                  <a:ext uri="{FF2B5EF4-FFF2-40B4-BE49-F238E27FC236}">
                    <a16:creationId xmlns:a16="http://schemas.microsoft.com/office/drawing/2014/main" id="{F99997C5-3BE3-DB4B-BA1D-9D9FADF97E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206128" y="4908252"/>
                <a:ext cx="624445" cy="719151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Straight Arrow Connector 38">
                <a:extLst>
                  <a:ext uri="{FF2B5EF4-FFF2-40B4-BE49-F238E27FC236}">
                    <a16:creationId xmlns:a16="http://schemas.microsoft.com/office/drawing/2014/main" id="{445A20DC-0007-724D-9980-8E98A05F02D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493963" y="4297279"/>
                <a:ext cx="1017181" cy="1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Straight Arrow Connector 39">
                <a:extLst>
                  <a:ext uri="{FF2B5EF4-FFF2-40B4-BE49-F238E27FC236}">
                    <a16:creationId xmlns:a16="http://schemas.microsoft.com/office/drawing/2014/main" id="{C9810B9B-7750-CD40-8B96-0A48A3D0A6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493963" y="4297280"/>
                <a:ext cx="1017181" cy="1330123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" name="TextBox 40">
                <a:extLst>
                  <a:ext uri="{FF2B5EF4-FFF2-40B4-BE49-F238E27FC236}">
                    <a16:creationId xmlns:a16="http://schemas.microsoft.com/office/drawing/2014/main" id="{0939359A-39DD-604F-8A8C-3754BDF1EB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9129587">
                <a:off x="976437" y="4173585"/>
                <a:ext cx="1037650" cy="379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Consolas" charset="0"/>
                    <a:cs typeface="Consolas" charset="0"/>
                  </a:rPr>
                  <a:t>&lt;100,x&gt;</a:t>
                </a:r>
              </a:p>
            </p:txBody>
          </p:sp>
          <p:sp>
            <p:nvSpPr>
              <p:cNvPr id="17" name="TextBox 41">
                <a:extLst>
                  <a:ext uri="{FF2B5EF4-FFF2-40B4-BE49-F238E27FC236}">
                    <a16:creationId xmlns:a16="http://schemas.microsoft.com/office/drawing/2014/main" id="{4F408298-931C-F043-B076-DBDEFC0D4D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74100">
                <a:off x="905376" y="5293125"/>
                <a:ext cx="1111203" cy="354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Consolas" charset="0"/>
                    <a:cs typeface="Consolas" charset="0"/>
                  </a:rPr>
                  <a:t>&lt;500,y&gt;</a:t>
                </a:r>
              </a:p>
            </p:txBody>
          </p:sp>
          <p:sp>
            <p:nvSpPr>
              <p:cNvPr id="18" name="TextBox 42">
                <a:extLst>
                  <a:ext uri="{FF2B5EF4-FFF2-40B4-BE49-F238E27FC236}">
                    <a16:creationId xmlns:a16="http://schemas.microsoft.com/office/drawing/2014/main" id="{1D9DED10-CCC0-8C48-A584-37F29EBBB8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5489" y="3919040"/>
                <a:ext cx="1037650" cy="379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Consolas" charset="0"/>
                    <a:cs typeface="Consolas" charset="0"/>
                  </a:rPr>
                  <a:t>&lt;600,o&gt;</a:t>
                </a:r>
              </a:p>
            </p:txBody>
          </p:sp>
          <p:sp>
            <p:nvSpPr>
              <p:cNvPr id="19" name="TextBox 43">
                <a:extLst>
                  <a:ext uri="{FF2B5EF4-FFF2-40B4-BE49-F238E27FC236}">
                    <a16:creationId xmlns:a16="http://schemas.microsoft.com/office/drawing/2014/main" id="{4A427A94-47A8-C949-86D2-BF0B824C9E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3178504">
                <a:off x="2638862" y="4787294"/>
                <a:ext cx="1111203" cy="354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b="1" dirty="0">
                    <a:latin typeface="Consolas" charset="0"/>
                    <a:cs typeface="Consolas" charset="0"/>
                  </a:rPr>
                  <a:t>&lt;300,p&gt;</a:t>
                </a:r>
              </a:p>
            </p:txBody>
          </p:sp>
        </p:grpSp>
      </p:grpSp>
      <p:sp>
        <p:nvSpPr>
          <p:cNvPr id="20" name="Rectangle 47">
            <a:extLst>
              <a:ext uri="{FF2B5EF4-FFF2-40B4-BE49-F238E27FC236}">
                <a16:creationId xmlns:a16="http://schemas.microsoft.com/office/drawing/2014/main" id="{1BF29D39-0814-C748-8B09-5774E1B87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69" y="3871073"/>
            <a:ext cx="18684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2800" dirty="0">
                <a:latin typeface="Arial" charset="0"/>
                <a:cs typeface="Arial" charset="0"/>
              </a:rPr>
              <a:t>Graph </a:t>
            </a:r>
            <a:r>
              <a:rPr lang="en-US" sz="2800" b="1" dirty="0">
                <a:latin typeface="Arial" charset="0"/>
                <a:cs typeface="Arial" charset="0"/>
              </a:rPr>
              <a:t>G</a:t>
            </a:r>
          </a:p>
        </p:txBody>
      </p:sp>
      <p:sp>
        <p:nvSpPr>
          <p:cNvPr id="36" name="Rectangle 48">
            <a:extLst>
              <a:ext uri="{FF2B5EF4-FFF2-40B4-BE49-F238E27FC236}">
                <a16:creationId xmlns:a16="http://schemas.microsoft.com/office/drawing/2014/main" id="{37DAF121-D883-5147-A194-A1E1702F8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39" y="6598256"/>
            <a:ext cx="20018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2800" dirty="0">
                <a:latin typeface="Arial" charset="0"/>
                <a:cs typeface="Arial" charset="0"/>
              </a:rPr>
              <a:t>Graph </a:t>
            </a:r>
            <a:r>
              <a:rPr lang="en-US" sz="2800" b="1" dirty="0">
                <a:latin typeface="Arial" charset="0"/>
                <a:cs typeface="Arial" charset="0"/>
              </a:rPr>
              <a:t>G</a:t>
            </a:r>
            <a:r>
              <a:rPr lang="ja-JP" altLang="en-US" sz="2800" b="1" dirty="0">
                <a:latin typeface="Arial" charset="0"/>
                <a:cs typeface="Arial" charset="0"/>
              </a:rPr>
              <a:t>’</a:t>
            </a:r>
            <a:endParaRPr lang="en-US" sz="2800" b="1" dirty="0">
              <a:latin typeface="Arial" charset="0"/>
              <a:cs typeface="Arial" charset="0"/>
            </a:endParaRPr>
          </a:p>
        </p:txBody>
      </p:sp>
      <p:grpSp>
        <p:nvGrpSpPr>
          <p:cNvPr id="37" name="Group 49">
            <a:extLst>
              <a:ext uri="{FF2B5EF4-FFF2-40B4-BE49-F238E27FC236}">
                <a16:creationId xmlns:a16="http://schemas.microsoft.com/office/drawing/2014/main" id="{398BC513-F7B2-C749-8A25-5EE1FBD49720}"/>
              </a:ext>
            </a:extLst>
          </p:cNvPr>
          <p:cNvGrpSpPr>
            <a:grpSpLocks/>
          </p:cNvGrpSpPr>
          <p:nvPr/>
        </p:nvGrpSpPr>
        <p:grpSpPr bwMode="auto">
          <a:xfrm>
            <a:off x="2574131" y="5760594"/>
            <a:ext cx="5553269" cy="2316606"/>
            <a:chOff x="1513374" y="4675814"/>
            <a:chExt cx="3364455" cy="1367121"/>
          </a:xfrm>
        </p:grpSpPr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3E7B6103-5578-BB4C-A836-4C7520835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3374" y="5151302"/>
              <a:ext cx="407770" cy="407770"/>
            </a:xfrm>
            <a:prstGeom prst="ellipse">
              <a:avLst/>
            </a:prstGeom>
            <a:noFill/>
            <a:ln w="3492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</a:pPr>
              <a:r>
                <a:rPr lang="en-US" sz="2800" b="1" dirty="0"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12A29E55-BDC8-A245-AB6D-B52D8DAE5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9862" y="4740225"/>
              <a:ext cx="407770" cy="407770"/>
            </a:xfrm>
            <a:prstGeom prst="ellipse">
              <a:avLst/>
            </a:prstGeom>
            <a:noFill/>
            <a:ln w="3492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</a:pPr>
              <a:r>
                <a:rPr lang="en-US" sz="2800" b="1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40" name="Oval 15">
              <a:extLst>
                <a:ext uri="{FF2B5EF4-FFF2-40B4-BE49-F238E27FC236}">
                  <a16:creationId xmlns:a16="http://schemas.microsoft.com/office/drawing/2014/main" id="{F339A95C-9734-764B-AC62-A7F6EFBAA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286" y="5635165"/>
              <a:ext cx="407770" cy="407770"/>
            </a:xfrm>
            <a:prstGeom prst="ellipse">
              <a:avLst/>
            </a:prstGeom>
            <a:noFill/>
            <a:ln w="3492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</a:pPr>
              <a:r>
                <a:rPr lang="en-US" sz="2800" b="1"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7445793C-1B95-5F4C-99D3-F231D9B14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2016" y="5635165"/>
              <a:ext cx="407770" cy="407770"/>
            </a:xfrm>
            <a:prstGeom prst="ellipse">
              <a:avLst/>
            </a:prstGeom>
            <a:noFill/>
            <a:ln w="3492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</a:pPr>
              <a:r>
                <a:rPr lang="en-US" sz="2800" b="1"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18042803-C985-D542-B6B4-68AD909FF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2016" y="4740224"/>
              <a:ext cx="407770" cy="407770"/>
            </a:xfrm>
            <a:prstGeom prst="ellipse">
              <a:avLst/>
            </a:prstGeom>
            <a:noFill/>
            <a:ln w="3492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>
                <a:spcBef>
                  <a:spcPct val="20000"/>
                </a:spcBef>
                <a:buClr>
                  <a:schemeClr val="accent1"/>
                </a:buClr>
                <a:buSzPct val="65000"/>
              </a:pPr>
              <a:r>
                <a:rPr lang="en-US" sz="2800" b="1">
                  <a:latin typeface="Arial" charset="0"/>
                  <a:cs typeface="Arial" charset="0"/>
                </a:rPr>
                <a:t>A</a:t>
              </a:r>
            </a:p>
          </p:txBody>
        </p:sp>
        <p:cxnSp>
          <p:nvCxnSpPr>
            <p:cNvPr id="43" name="Straight Arrow Connector 19">
              <a:extLst>
                <a:ext uri="{FF2B5EF4-FFF2-40B4-BE49-F238E27FC236}">
                  <a16:creationId xmlns:a16="http://schemas.microsoft.com/office/drawing/2014/main" id="{D55348C3-641E-FB48-BD3F-56D8FBA2BA8E}"/>
                </a:ext>
              </a:extLst>
            </p:cNvPr>
            <p:cNvCxnSpPr>
              <a:cxnSpLocks noChangeShapeType="1"/>
              <a:stCxn id="38" idx="6"/>
              <a:endCxn id="39" idx="2"/>
            </p:cNvCxnSpPr>
            <p:nvPr/>
          </p:nvCxnSpPr>
          <p:spPr bwMode="auto">
            <a:xfrm flipV="1">
              <a:off x="1921144" y="4944110"/>
              <a:ext cx="458718" cy="41107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Arrow Connector 22">
              <a:extLst>
                <a:ext uri="{FF2B5EF4-FFF2-40B4-BE49-F238E27FC236}">
                  <a16:creationId xmlns:a16="http://schemas.microsoft.com/office/drawing/2014/main" id="{1B962D71-36EC-3C42-AEF7-C228A8ACD9A5}"/>
                </a:ext>
              </a:extLst>
            </p:cNvPr>
            <p:cNvCxnSpPr>
              <a:cxnSpLocks noChangeShapeType="1"/>
              <a:stCxn id="38" idx="6"/>
              <a:endCxn id="40" idx="2"/>
            </p:cNvCxnSpPr>
            <p:nvPr/>
          </p:nvCxnSpPr>
          <p:spPr bwMode="auto">
            <a:xfrm>
              <a:off x="1921144" y="5355187"/>
              <a:ext cx="420142" cy="48386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Arrow Connector 25">
              <a:extLst>
                <a:ext uri="{FF2B5EF4-FFF2-40B4-BE49-F238E27FC236}">
                  <a16:creationId xmlns:a16="http://schemas.microsoft.com/office/drawing/2014/main" id="{B14440D3-BCB4-1944-A45E-BE5E2075749C}"/>
                </a:ext>
              </a:extLst>
            </p:cNvPr>
            <p:cNvCxnSpPr>
              <a:cxnSpLocks noChangeShapeType="1"/>
              <a:stCxn id="39" idx="6"/>
              <a:endCxn id="42" idx="2"/>
            </p:cNvCxnSpPr>
            <p:nvPr/>
          </p:nvCxnSpPr>
          <p:spPr bwMode="auto">
            <a:xfrm flipV="1">
              <a:off x="2787631" y="4944109"/>
              <a:ext cx="684385" cy="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Straight Arrow Connector 28">
              <a:extLst>
                <a:ext uri="{FF2B5EF4-FFF2-40B4-BE49-F238E27FC236}">
                  <a16:creationId xmlns:a16="http://schemas.microsoft.com/office/drawing/2014/main" id="{7E09651B-D6BC-D64E-A5C9-6176BD9EBD49}"/>
                </a:ext>
              </a:extLst>
            </p:cNvPr>
            <p:cNvCxnSpPr>
              <a:cxnSpLocks noChangeShapeType="1"/>
              <a:stCxn id="39" idx="6"/>
              <a:endCxn id="41" idx="2"/>
            </p:cNvCxnSpPr>
            <p:nvPr/>
          </p:nvCxnSpPr>
          <p:spPr bwMode="auto">
            <a:xfrm>
              <a:off x="2787631" y="4944110"/>
              <a:ext cx="684385" cy="8949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C16084F3-C418-F844-96B6-91B85EEA8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019547">
              <a:off x="1763252" y="4884237"/>
              <a:ext cx="710128" cy="236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Consolas" charset="0"/>
                  <a:cs typeface="Consolas" charset="0"/>
                </a:rPr>
                <a:t>&lt;200,x&gt;</a:t>
              </a:r>
            </a:p>
          </p:txBody>
        </p:sp>
        <p:sp>
          <p:nvSpPr>
            <p:cNvPr id="48" name="TextBox 32">
              <a:extLst>
                <a:ext uri="{FF2B5EF4-FFF2-40B4-BE49-F238E27FC236}">
                  <a16:creationId xmlns:a16="http://schemas.microsoft.com/office/drawing/2014/main" id="{10E07B67-3FDF-9247-AD19-10EE96BAA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927251">
              <a:off x="1774370" y="5570673"/>
              <a:ext cx="691712" cy="242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onsolas" charset="0"/>
                  <a:cs typeface="Consolas" charset="0"/>
                </a:rPr>
                <a:t>&lt;400,y&gt;</a:t>
              </a:r>
            </a:p>
          </p:txBody>
        </p:sp>
        <p:sp>
          <p:nvSpPr>
            <p:cNvPr id="49" name="TextBox 33">
              <a:extLst>
                <a:ext uri="{FF2B5EF4-FFF2-40B4-BE49-F238E27FC236}">
                  <a16:creationId xmlns:a16="http://schemas.microsoft.com/office/drawing/2014/main" id="{B68EB479-BFDD-4544-ABF5-FD2116307A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1586" y="4675814"/>
              <a:ext cx="710128" cy="236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>
                  <a:latin typeface="Consolas" charset="0"/>
                  <a:cs typeface="Consolas" charset="0"/>
                </a:rPr>
                <a:t>&lt;650,r&gt;</a:t>
              </a:r>
            </a:p>
          </p:txBody>
        </p:sp>
        <p:sp>
          <p:nvSpPr>
            <p:cNvPr id="50" name="TextBox 34">
              <a:extLst>
                <a:ext uri="{FF2B5EF4-FFF2-40B4-BE49-F238E27FC236}">
                  <a16:creationId xmlns:a16="http://schemas.microsoft.com/office/drawing/2014/main" id="{8AC09CED-99AA-1249-B196-4D397B4D3B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271532">
              <a:off x="2940705" y="5230340"/>
              <a:ext cx="691712" cy="242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Consolas" charset="0"/>
                  <a:cs typeface="Consolas" charset="0"/>
                </a:rPr>
                <a:t>&lt;300,r&gt;</a:t>
              </a:r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B06C491-D5EF-6642-89D5-937DBD790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7113" y="4871072"/>
              <a:ext cx="800716" cy="114427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 b="1" dirty="0" err="1">
                  <a:latin typeface="Arial" charset="0"/>
                  <a:cs typeface="Arial" charset="0"/>
                </a:rPr>
                <a:t>A</a:t>
              </a:r>
              <a:r>
                <a:rPr lang="en-US" sz="2400" dirty="0" err="1">
                  <a:latin typeface="Arial" charset="0"/>
                  <a:cs typeface="Arial" charset="0"/>
                </a:rPr>
                <a:t>xByC</a:t>
              </a:r>
              <a:endParaRPr lang="en-US" sz="2400" dirty="0">
                <a:latin typeface="Arial" charset="0"/>
                <a:cs typeface="Arial" charset="0"/>
              </a:endParaRPr>
            </a:p>
            <a:p>
              <a:pPr eaLnBrk="1" hangingPunct="1"/>
              <a:r>
                <a:rPr lang="en-US" sz="2400" dirty="0" err="1">
                  <a:latin typeface="Arial" charset="0"/>
                  <a:cs typeface="Arial" charset="0"/>
                </a:rPr>
                <a:t>BrArA</a:t>
              </a:r>
              <a:endParaRPr lang="en-US" sz="2400" dirty="0">
                <a:latin typeface="Arial" charset="0"/>
                <a:cs typeface="Arial" charset="0"/>
              </a:endParaRPr>
            </a:p>
            <a:p>
              <a:pPr eaLnBrk="1" hangingPunct="1"/>
              <a:r>
                <a:rPr lang="en-US" sz="2400" b="1" dirty="0">
                  <a:latin typeface="Arial" charset="0"/>
                  <a:cs typeface="Arial" charset="0"/>
                </a:rPr>
                <a:t>C</a:t>
              </a:r>
            </a:p>
            <a:p>
              <a:pPr eaLnBrk="1" hangingPunct="1"/>
              <a:r>
                <a:rPr lang="en-US" sz="2400" b="1" dirty="0">
                  <a:latin typeface="Arial" charset="0"/>
                  <a:cs typeface="Arial" charset="0"/>
                </a:rPr>
                <a:t>A</a:t>
              </a:r>
            </a:p>
            <a:p>
              <a:pPr eaLnBrk="1" hangingPunct="1"/>
              <a:r>
                <a:rPr lang="en-US" sz="2400" b="1" dirty="0">
                  <a:latin typeface="Arial" charset="0"/>
                  <a:cs typeface="Arial" charset="0"/>
                </a:rPr>
                <a:t>A</a:t>
              </a:r>
            </a:p>
          </p:txBody>
        </p:sp>
      </p:grp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7BFC1B9E-382F-AC4B-90E9-014345CEC026}"/>
              </a:ext>
            </a:extLst>
          </p:cNvPr>
          <p:cNvSpPr txBox="1">
            <a:spLocks/>
          </p:cNvSpPr>
          <p:nvPr/>
        </p:nvSpPr>
        <p:spPr>
          <a:xfrm>
            <a:off x="8898730" y="1524000"/>
            <a:ext cx="8153401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r>
              <a:rPr lang="en-US" kern="0" dirty="0"/>
              <a:t>Distance-based graph anomalies:</a:t>
            </a:r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7E4D9712-D5CD-604E-861E-6D17BF0AA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209775"/>
              </p:ext>
            </p:extLst>
          </p:nvPr>
        </p:nvGraphicFramePr>
        <p:xfrm>
          <a:off x="10999919" y="2158153"/>
          <a:ext cx="3314366" cy="3840368"/>
        </p:xfrm>
        <a:graphic>
          <a:graphicData uri="http://schemas.openxmlformats.org/drawingml/2006/table">
            <a:tbl>
              <a:tblPr/>
              <a:tblGrid>
                <a:gridCol w="14993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z</a:t>
                      </a:r>
                      <a:r>
                        <a:rPr kumimoji="0" lang="en-US" sz="3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A9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  <a:endParaRPr kumimoji="0" lang="en-US" sz="3600" b="1" i="0" u="none" strike="noStrike" cap="none" normalizeH="0" baseline="-25000" dirty="0">
                        <a:ln>
                          <a:noFill/>
                        </a:ln>
                        <a:solidFill>
                          <a:srgbClr val="A9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z</a:t>
                      </a:r>
                      <a:r>
                        <a:rPr kumimoji="0" lang="en-US" sz="3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</a:t>
                      </a:r>
                      <a:r>
                        <a:rPr kumimoji="0" lang="ja-JP" altLang="en-US" sz="36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’</a:t>
                      </a:r>
                      <a:endParaRPr kumimoji="0" lang="en-US" sz="36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</a:t>
                      </a: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</a:t>
                      </a: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1" dirty="0" err="1">
                          <a:latin typeface="Arial" charset="0"/>
                          <a:cs typeface="Arial" charset="0"/>
                        </a:rPr>
                        <a:t>AxByC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1" dirty="0" err="1">
                          <a:latin typeface="Arial" charset="0"/>
                          <a:cs typeface="Arial" charset="0"/>
                        </a:rPr>
                        <a:t>BrArA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5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1" dirty="0" err="1">
                          <a:latin typeface="Arial" charset="0"/>
                          <a:cs typeface="Arial" charset="0"/>
                        </a:rPr>
                        <a:t>BpEoD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66" marR="91466" marT="45713" marB="4571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66" marR="91466"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396B324-D64A-9B48-BE38-FEB41DB5F54F}"/>
              </a:ext>
            </a:extLst>
          </p:cNvPr>
          <p:cNvSpPr txBox="1">
            <a:spLocks/>
          </p:cNvSpPr>
          <p:nvPr/>
        </p:nvSpPr>
        <p:spPr>
          <a:xfrm>
            <a:off x="9127329" y="6096000"/>
            <a:ext cx="8153401" cy="2667731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spcBef>
                <a:spcPts val="7800"/>
              </a:spcBef>
              <a:buNone/>
            </a:pP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! Many, simultaneously-growing </a:t>
            </a:r>
            <a:r>
              <a:rPr lang="en-US" kern="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node&amp;edge-labeled</a:t>
            </a: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 graphs</a:t>
            </a:r>
            <a:b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! Universe of labels unknown </a:t>
            </a:r>
          </a:p>
          <a:p>
            <a:pPr marL="0" indent="0">
              <a:spcBef>
                <a:spcPts val="7800"/>
              </a:spcBef>
              <a:buNone/>
            </a:pP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  </a:t>
            </a:r>
            <a:endParaRPr lang="en-US" kern="0" dirty="0">
              <a:solidFill>
                <a:srgbClr val="D2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kern="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61C3B0-8655-F949-BBAA-30D337466FAC}"/>
              </a:ext>
            </a:extLst>
          </p:cNvPr>
          <p:cNvSpPr txBox="1"/>
          <p:nvPr/>
        </p:nvSpPr>
        <p:spPr>
          <a:xfrm>
            <a:off x="9153128" y="6186013"/>
            <a:ext cx="7459093" cy="2123658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Over time:</a:t>
            </a:r>
          </a:p>
          <a:p>
            <a:pPr algn="l"/>
            <a:r>
              <a:rPr 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! Vector entries will be updated </a:t>
            </a:r>
            <a:br>
              <a:rPr 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sz="4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53A7D6C-7665-B54F-922C-0443427F8F17}"/>
              </a:ext>
            </a:extLst>
          </p:cNvPr>
          <p:cNvSpPr txBox="1"/>
          <p:nvPr/>
        </p:nvSpPr>
        <p:spPr>
          <a:xfrm>
            <a:off x="9169185" y="7620000"/>
            <a:ext cx="7497373" cy="76944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4400" dirty="0">
                <a:latin typeface="Gill Sans" panose="020B0502020104020203" pitchFamily="34" charset="-79"/>
                <a:cs typeface="Gill Sans" panose="020B0502020104020203" pitchFamily="34" charset="-79"/>
              </a:rPr>
              <a:t>! Vector dimension may increase</a:t>
            </a:r>
            <a:endParaRPr lang="en-US" sz="4400" dirty="0"/>
          </a:p>
        </p:txBody>
      </p:sp>
      <p:sp>
        <p:nvSpPr>
          <p:cNvPr id="53" name="Rectangle 1">
            <a:extLst>
              <a:ext uri="{FF2B5EF4-FFF2-40B4-BE49-F238E27FC236}">
                <a16:creationId xmlns:a16="http://schemas.microsoft.com/office/drawing/2014/main" id="{0B7949A4-CFE3-454C-9DEB-4B088FF1054F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2" grpId="0"/>
      <p:bldP spid="55" grpId="0"/>
      <p:bldP spid="56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5EFA-1F90-4848-88C4-CA7D3F37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Anomalous graphs (System security)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FA5E-1038-574E-8156-62E5F276B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8915401" cy="75438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sketching (static)</a:t>
            </a:r>
          </a:p>
          <a:p>
            <a:r>
              <a:rPr lang="en-US" sz="4000" dirty="0">
                <a:latin typeface="Gill Sans" panose="020B0502020104020203" pitchFamily="34" charset="-79"/>
                <a:cs typeface="Gill Sans" panose="020B0502020104020203" pitchFamily="34" charset="-79"/>
              </a:rPr>
              <a:t>L projector vectors w/ {-1,+1}</a:t>
            </a:r>
            <a:br>
              <a:rPr lang="en-US" sz="40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sz="40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3EC0E-3E3A-AE4D-87A0-94F154F9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638" y="3581401"/>
            <a:ext cx="2275133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9A611-26D1-F64A-BBEE-F07A56811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31" y="3543301"/>
            <a:ext cx="6248400" cy="496667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3A72F1-981D-B64C-BCEE-4D9D45FC7531}"/>
              </a:ext>
            </a:extLst>
          </p:cNvPr>
          <p:cNvSpPr txBox="1">
            <a:spLocks/>
          </p:cNvSpPr>
          <p:nvPr/>
        </p:nvSpPr>
        <p:spPr>
          <a:xfrm>
            <a:off x="7665850" y="1537855"/>
            <a:ext cx="8915401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endParaRPr lang="en-US" sz="4000" kern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sz="4000" kern="0" dirty="0">
                <a:latin typeface="Gill Sans" panose="020B0502020104020203" pitchFamily="34" charset="-79"/>
                <a:cs typeface="Gill Sans" panose="020B0502020104020203" pitchFamily="34" charset="-79"/>
              </a:rPr>
              <a:t>L-bit graph sketch based on </a:t>
            </a:r>
            <a:r>
              <a:rPr lang="en-US" sz="4000" b="1" kern="0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z</a:t>
            </a:r>
            <a:r>
              <a:rPr lang="en-US" sz="4000" kern="0" baseline="-25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</a:t>
            </a:r>
            <a:endParaRPr lang="en-US" sz="4000" kern="0" baseline="-250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6A59F-7184-5F48-9DDC-75C9D3C8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98" y="3581401"/>
            <a:ext cx="3200400" cy="46482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0288C7F3-D284-2548-A325-F8A302DD5455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5EFA-1F90-4848-88C4-CA7D3F37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Anomalous graphs (System security)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FA5E-1038-574E-8156-62E5F276B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10820401" cy="75438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sketching (static)</a:t>
            </a:r>
          </a:p>
          <a:p>
            <a:r>
              <a:rPr lang="en-US" sz="4000" dirty="0">
                <a:latin typeface="Gill Sans" panose="020B0502020104020203" pitchFamily="34" charset="-79"/>
                <a:cs typeface="Gill Sans" panose="020B0502020104020203" pitchFamily="34" charset="-79"/>
              </a:rPr>
              <a:t>L projector vectors</a:t>
            </a:r>
          </a:p>
          <a:p>
            <a:pPr lvl="7"/>
            <a:r>
              <a:rPr lang="en-US" sz="4000" dirty="0">
                <a:latin typeface="Gill Sans" panose="020B0502020104020203" pitchFamily="34" charset="-79"/>
                <a:cs typeface="Gill Sans" panose="020B0502020104020203" pitchFamily="34" charset="-79"/>
              </a:rPr>
              <a:t>! Requires </a:t>
            </a:r>
            <a:r>
              <a:rPr lang="en-US" sz="4000" b="1" dirty="0">
                <a:latin typeface="Arial" charset="0"/>
                <a:cs typeface="Arial" charset="0"/>
              </a:rPr>
              <a:t>r</a:t>
            </a:r>
            <a:r>
              <a:rPr lang="en-US" sz="4000" b="1" baseline="-25000" dirty="0">
                <a:latin typeface="Arial" charset="0"/>
                <a:cs typeface="Arial" charset="0"/>
              </a:rPr>
              <a:t>1</a:t>
            </a:r>
            <a:r>
              <a:rPr lang="en-US" sz="4000" b="1" dirty="0">
                <a:latin typeface="Arial" charset="0"/>
                <a:cs typeface="Arial" charset="0"/>
              </a:rPr>
              <a:t>, </a:t>
            </a:r>
            <a:r>
              <a:rPr lang="is-IS" sz="4000" b="1" dirty="0">
                <a:latin typeface="Arial" charset="0"/>
                <a:cs typeface="Arial" charset="0"/>
              </a:rPr>
              <a:t>…, r</a:t>
            </a:r>
            <a:r>
              <a:rPr lang="is-IS" sz="4000" b="1" baseline="-25000" dirty="0">
                <a:latin typeface="Arial" charset="0"/>
                <a:cs typeface="Arial" charset="0"/>
              </a:rPr>
              <a:t>L</a:t>
            </a:r>
            <a:r>
              <a:rPr lang="is-IS" sz="4000" b="1" dirty="0">
                <a:latin typeface="Arial" charset="0"/>
                <a:cs typeface="Arial" charset="0"/>
              </a:rPr>
              <a:t> </a:t>
            </a:r>
            <a:r>
              <a:rPr lang="is-IS" sz="4000" dirty="0">
                <a:solidFill>
                  <a:srgbClr val="A9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in memory</a:t>
            </a:r>
            <a:br>
              <a:rPr lang="is-IS" sz="40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is-IS" sz="4000" dirty="0">
                <a:latin typeface="Gill Sans" panose="020B0502020104020203" pitchFamily="34" charset="-79"/>
                <a:cs typeface="Gill Sans" panose="020B0502020104020203" pitchFamily="34" charset="-79"/>
              </a:rPr>
              <a:t>	</a:t>
            </a:r>
            <a:r>
              <a:rPr lang="is-IS" sz="4000" dirty="0">
                <a:latin typeface="Gill Sans" panose="020B0502020104020203" pitchFamily="34" charset="-79"/>
                <a:cs typeface="Gill Sans" panose="020B0502020104020203" pitchFamily="34" charset="-79"/>
                <a:sym typeface="Wingdings" pitchFamily="2" charset="2"/>
              </a:rPr>
              <a:t> </a:t>
            </a:r>
            <a:r>
              <a:rPr lang="is-IS" sz="4000" dirty="0">
                <a:latin typeface="Gill Sans" panose="020B0502020104020203" pitchFamily="34" charset="-79"/>
                <a:cs typeface="Gill Sans" panose="020B0502020104020203" pitchFamily="34" charset="-79"/>
              </a:rPr>
              <a:t>|S| can be </a:t>
            </a:r>
            <a:r>
              <a:rPr lang="is-IS" sz="4000" dirty="0">
                <a:solidFill>
                  <a:srgbClr val="A9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very large</a:t>
            </a:r>
          </a:p>
          <a:p>
            <a:pPr lvl="7">
              <a:spcBef>
                <a:spcPts val="1800"/>
              </a:spcBef>
            </a:pPr>
            <a:r>
              <a:rPr lang="is-IS" sz="4000" dirty="0">
                <a:latin typeface="Gill Sans" panose="020B0502020104020203" pitchFamily="34" charset="-79"/>
                <a:cs typeface="Gill Sans" panose="020B0502020104020203" pitchFamily="34" charset="-79"/>
              </a:rPr>
              <a:t>! |S| </a:t>
            </a:r>
            <a:r>
              <a:rPr lang="is-IS" sz="4000" dirty="0">
                <a:solidFill>
                  <a:srgbClr val="A9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unknown</a:t>
            </a:r>
            <a:br>
              <a:rPr lang="en-US" sz="40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sz="40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64CD6-CD03-8A4E-9DBE-63C760D9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98" y="3581401"/>
            <a:ext cx="3200400" cy="4648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3A72F1-981D-B64C-BCEE-4D9D45FC7531}"/>
              </a:ext>
            </a:extLst>
          </p:cNvPr>
          <p:cNvSpPr txBox="1">
            <a:spLocks/>
          </p:cNvSpPr>
          <p:nvPr/>
        </p:nvSpPr>
        <p:spPr>
          <a:xfrm>
            <a:off x="6841331" y="1524000"/>
            <a:ext cx="8915401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kern="0" dirty="0">
                <a:latin typeface="Gill Sans" panose="020B0502020104020203" pitchFamily="34" charset="-79"/>
                <a:cs typeface="Gill Sans" panose="020B0502020104020203" pitchFamily="34" charset="-79"/>
              </a:rPr>
              <a:t>Graph sketching (streaming)</a:t>
            </a:r>
          </a:p>
          <a:p>
            <a:r>
              <a:rPr lang="en-US" sz="4000" kern="0" dirty="0">
                <a:latin typeface="Gill Sans" panose="020B0502020104020203" pitchFamily="34" charset="-79"/>
                <a:cs typeface="Gill Sans" panose="020B0502020104020203" pitchFamily="34" charset="-79"/>
              </a:rPr>
              <a:t>L hash functions </a:t>
            </a:r>
            <a:r>
              <a:rPr lang="en-US" sz="4000" b="1" dirty="0">
                <a:latin typeface="Arial" charset="0"/>
                <a:cs typeface="Arial" charset="0"/>
              </a:rPr>
              <a:t>h</a:t>
            </a:r>
            <a:r>
              <a:rPr lang="en-US" sz="4000" b="1" baseline="-25000" dirty="0">
                <a:latin typeface="Arial" charset="0"/>
                <a:cs typeface="Arial" charset="0"/>
              </a:rPr>
              <a:t>1</a:t>
            </a:r>
            <a:r>
              <a:rPr lang="en-US" sz="4000" b="1" dirty="0">
                <a:latin typeface="Arial" charset="0"/>
                <a:cs typeface="Arial" charset="0"/>
              </a:rPr>
              <a:t>, </a:t>
            </a:r>
            <a:r>
              <a:rPr lang="is-IS" sz="4000" b="1" dirty="0">
                <a:latin typeface="Arial" charset="0"/>
                <a:cs typeface="Arial" charset="0"/>
              </a:rPr>
              <a:t>…, h</a:t>
            </a:r>
            <a:r>
              <a:rPr lang="is-IS" sz="4000" b="1" baseline="-25000" dirty="0">
                <a:latin typeface="Arial" charset="0"/>
                <a:cs typeface="Arial" charset="0"/>
              </a:rPr>
              <a:t>L </a:t>
            </a:r>
            <a:r>
              <a:rPr lang="is-IS" sz="4000" dirty="0">
                <a:latin typeface="Gill Sans" panose="020B0502020104020203" pitchFamily="34" charset="-79"/>
                <a:cs typeface="Gill Sans" panose="020B0502020104020203" pitchFamily="34" charset="-79"/>
              </a:rPr>
              <a:t>:</a:t>
            </a:r>
          </a:p>
          <a:p>
            <a:r>
              <a:rPr lang="is-IS" sz="4000" kern="0" dirty="0">
                <a:latin typeface="Gill Sans" panose="020B0502020104020203" pitchFamily="34" charset="-79"/>
                <a:cs typeface="Gill Sans" panose="020B0502020104020203" pitchFamily="34" charset="-79"/>
              </a:rPr>
              <a:t>Static :</a:t>
            </a:r>
          </a:p>
          <a:p>
            <a:endParaRPr lang="is-IS" sz="4000" kern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is-IS" sz="4000" kern="0" dirty="0">
                <a:solidFill>
                  <a:srgbClr val="A9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Dynamic/Incremental :</a:t>
            </a:r>
          </a:p>
          <a:p>
            <a:pPr marL="0" indent="0">
              <a:buNone/>
            </a:pPr>
            <a:endParaRPr lang="en-US" sz="4000" kern="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F7505-4B51-E340-93E1-4EF393119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968" y="2806700"/>
            <a:ext cx="3143765" cy="5461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F676C-0DFD-3047-89B8-636AF3DD3171}"/>
              </a:ext>
            </a:extLst>
          </p:cNvPr>
          <p:cNvGrpSpPr/>
          <p:nvPr/>
        </p:nvGrpSpPr>
        <p:grpSpPr>
          <a:xfrm>
            <a:off x="7434263" y="4481979"/>
            <a:ext cx="9326880" cy="1690223"/>
            <a:chOff x="7774761" y="4425866"/>
            <a:chExt cx="9144001" cy="15613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10C15E-467D-A741-85F7-0AD0F8AA6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761" y="4425866"/>
              <a:ext cx="9144001" cy="12858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09EE5E-2FFE-CA45-874A-49010DC9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6732" y="5546957"/>
              <a:ext cx="2445667" cy="44022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CFE4E60-E2A0-CB42-9D25-2760A0B16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374" y="6882888"/>
            <a:ext cx="9281157" cy="20116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D2845AE-318B-9B43-A2E9-C9B6087A629E}"/>
              </a:ext>
            </a:extLst>
          </p:cNvPr>
          <p:cNvGrpSpPr/>
          <p:nvPr/>
        </p:nvGrpSpPr>
        <p:grpSpPr>
          <a:xfrm rot="5400000">
            <a:off x="331230" y="4756632"/>
            <a:ext cx="4648202" cy="2602534"/>
            <a:chOff x="992188" y="3390900"/>
            <a:chExt cx="6967537" cy="2143125"/>
          </a:xfrm>
        </p:grpSpPr>
        <p:sp>
          <p:nvSpPr>
            <p:cNvPr id="12" name="Line 98">
              <a:extLst>
                <a:ext uri="{FF2B5EF4-FFF2-40B4-BE49-F238E27FC236}">
                  <a16:creationId xmlns:a16="http://schemas.microsoft.com/office/drawing/2014/main" id="{5F2927B3-AD16-4C49-8DFB-370C7B31D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2188" y="3390900"/>
              <a:ext cx="6967537" cy="2143125"/>
            </a:xfrm>
            <a:prstGeom prst="lin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2400" dirty="0">
                <a:latin typeface="Helvetica Light" charset="0"/>
                <a:ea typeface="ＭＳ Ｐゴシック" charset="0"/>
                <a:sym typeface="Helvetica Light" charset="0"/>
              </a:endParaRPr>
            </a:p>
          </p:txBody>
        </p:sp>
        <p:sp>
          <p:nvSpPr>
            <p:cNvPr id="13" name="Line 99">
              <a:extLst>
                <a:ext uri="{FF2B5EF4-FFF2-40B4-BE49-F238E27FC236}">
                  <a16:creationId xmlns:a16="http://schemas.microsoft.com/office/drawing/2014/main" id="{26DC7281-DCDB-AA42-A761-2738C0E48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3463" y="3390900"/>
              <a:ext cx="6884987" cy="2047875"/>
            </a:xfrm>
            <a:prstGeom prst="lin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sz="2400" dirty="0">
                <a:latin typeface="Helvetica Light" charset="0"/>
                <a:ea typeface="ＭＳ Ｐゴシック" charset="0"/>
                <a:sym typeface="Helvetica Light" charset="0"/>
              </a:endParaRPr>
            </a:p>
          </p:txBody>
        </p:sp>
      </p:grpSp>
      <p:sp>
        <p:nvSpPr>
          <p:cNvPr id="16" name="Rectangle 1">
            <a:extLst>
              <a:ext uri="{FF2B5EF4-FFF2-40B4-BE49-F238E27FC236}">
                <a16:creationId xmlns:a16="http://schemas.microsoft.com/office/drawing/2014/main" id="{163787AF-6792-444A-80DD-64BC45C6B7E5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8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3D000E3-0234-6348-A073-31054590B3F9}"/>
              </a:ext>
            </a:extLst>
          </p:cNvPr>
          <p:cNvGrpSpPr/>
          <p:nvPr/>
        </p:nvGrpSpPr>
        <p:grpSpPr>
          <a:xfrm>
            <a:off x="8593930" y="2287723"/>
            <a:ext cx="8610601" cy="1446077"/>
            <a:chOff x="8255089" y="2166475"/>
            <a:chExt cx="6551537" cy="25619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70809E-F896-0A48-BA38-26D0A64425DA}"/>
                </a:ext>
              </a:extLst>
            </p:cNvPr>
            <p:cNvSpPr/>
            <p:nvPr/>
          </p:nvSpPr>
          <p:spPr bwMode="auto">
            <a:xfrm>
              <a:off x="8255089" y="2166475"/>
              <a:ext cx="6551537" cy="2561921"/>
            </a:xfrm>
            <a:prstGeom prst="rect">
              <a:avLst/>
            </a:prstGeom>
            <a:solidFill>
              <a:srgbClr val="A90000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E111A7F-380D-2148-BAC1-8F88AB46D288}"/>
                </a:ext>
              </a:extLst>
            </p:cNvPr>
            <p:cNvSpPr/>
            <p:nvPr/>
          </p:nvSpPr>
          <p:spPr bwMode="auto">
            <a:xfrm>
              <a:off x="8331289" y="2251200"/>
              <a:ext cx="6379106" cy="2400996"/>
            </a:xfrm>
            <a:prstGeom prst="roundRect">
              <a:avLst>
                <a:gd name="adj" fmla="val 3891"/>
              </a:avLst>
            </a:prstGeom>
            <a:solidFill>
              <a:schemeClr val="bg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graphs (Accounting)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8153401" cy="754380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Double-entry Bookkeeping</a:t>
            </a:r>
            <a:br>
              <a:rPr lang="en-US" dirty="0"/>
            </a:br>
            <a:r>
              <a:rPr lang="en-US" dirty="0"/>
              <a:t>example journal entry: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EFDA03-ED60-9944-A3BB-2B875F89924F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60C8F5-EBAA-0645-B496-53CC01505B50}"/>
              </a:ext>
            </a:extLst>
          </p:cNvPr>
          <p:cNvSpPr txBox="1">
            <a:spLocks/>
          </p:cNvSpPr>
          <p:nvPr/>
        </p:nvSpPr>
        <p:spPr>
          <a:xfrm>
            <a:off x="8822530" y="1524000"/>
            <a:ext cx="8305801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kern="0" dirty="0"/>
              <a:t>Problem Setting :</a:t>
            </a:r>
          </a:p>
          <a:p>
            <a:pPr>
              <a:spcBef>
                <a:spcPts val="600"/>
              </a:spcBef>
            </a:pPr>
            <a:r>
              <a:rPr lang="en-US" b="1" dirty="0"/>
              <a:t>Given</a:t>
            </a:r>
            <a:r>
              <a:rPr lang="en-US" dirty="0"/>
              <a:t> millions of journal entries</a:t>
            </a:r>
          </a:p>
          <a:p>
            <a:pPr>
              <a:spcBef>
                <a:spcPts val="600"/>
              </a:spcBef>
            </a:pPr>
            <a:r>
              <a:rPr lang="en-US" b="1" dirty="0"/>
              <a:t>Find</a:t>
            </a:r>
            <a:r>
              <a:rPr lang="en-US" dirty="0"/>
              <a:t> anomalies </a:t>
            </a:r>
            <a:br>
              <a:rPr lang="en-US" dirty="0"/>
            </a:br>
            <a:r>
              <a:rPr lang="en-US" dirty="0"/>
              <a:t>	(entry errors, misconduct, etc.)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kern="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8498E6-B846-6A44-AE3B-22490A967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00462"/>
              </p:ext>
            </p:extLst>
          </p:nvPr>
        </p:nvGraphicFramePr>
        <p:xfrm>
          <a:off x="516730" y="3154680"/>
          <a:ext cx="7848601" cy="4114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3601">
                  <a:extLst>
                    <a:ext uri="{9D8B030D-6E8A-4147-A177-3AD203B41FA5}">
                      <a16:colId xmlns:a16="http://schemas.microsoft.com/office/drawing/2014/main" val="134076918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8766639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5359371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04612876"/>
                    </a:ext>
                  </a:extLst>
                </a:gridCol>
              </a:tblGrid>
              <a:tr h="459929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GL_Account_Number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CA_FS_Caption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Cr/Db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GL_Reporting_Amount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91092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40020000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(Revenue)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Gross Sales  (GSL)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-7250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621537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40020000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(Revenue)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Gross Sales  (GSL)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-2500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7857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20830000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(Liabilities)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Sales Tax Payables (STP)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-794.63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813250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10390000</a:t>
                      </a:r>
                    </a:p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(Assets)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Accounts Receivable (ARV)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10544.63</a:t>
                      </a:r>
                      <a:endParaRPr lang="en-US" sz="2400" b="0" i="0" u="none" strike="noStrike" cap="none" dirty="0">
                        <a:solidFill>
                          <a:srgbClr val="C00000"/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712440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CB2AB4-AFDF-C143-997C-7CCB5522F7AA}"/>
              </a:ext>
            </a:extLst>
          </p:cNvPr>
          <p:cNvSpPr/>
          <p:nvPr/>
        </p:nvSpPr>
        <p:spPr>
          <a:xfrm>
            <a:off x="8517733" y="4648200"/>
            <a:ext cx="866775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</a:t>
            </a:r>
            <a:r>
              <a:rPr lang="en-US" dirty="0">
                <a:solidFill>
                  <a:srgbClr val="C00000"/>
                </a:solidFill>
              </a:rPr>
              <a:t>&lt;DATA&gt;, </a:t>
            </a:r>
            <a:r>
              <a:rPr lang="en-US" dirty="0"/>
              <a:t>Find </a:t>
            </a:r>
            <a:r>
              <a:rPr lang="en-US" dirty="0">
                <a:solidFill>
                  <a:srgbClr val="C00000"/>
                </a:solidFill>
              </a:rPr>
              <a:t>&lt;ANOMALIES&gt;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s.t.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&lt;CONSTRAINTS&gt;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ED2CD-65D1-434B-897E-D3D9B587FE35}"/>
              </a:ext>
            </a:extLst>
          </p:cNvPr>
          <p:cNvGrpSpPr/>
          <p:nvPr/>
        </p:nvGrpSpPr>
        <p:grpSpPr>
          <a:xfrm>
            <a:off x="8563451" y="2209799"/>
            <a:ext cx="8667750" cy="5638801"/>
            <a:chOff x="8255089" y="2183797"/>
            <a:chExt cx="6516133" cy="251626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3907EE-EE78-1E45-9A53-68C0D4B5535E}"/>
                </a:ext>
              </a:extLst>
            </p:cNvPr>
            <p:cNvSpPr/>
            <p:nvPr/>
          </p:nvSpPr>
          <p:spPr bwMode="auto">
            <a:xfrm>
              <a:off x="8255089" y="2183797"/>
              <a:ext cx="6516133" cy="2516262"/>
            </a:xfrm>
            <a:prstGeom prst="rect">
              <a:avLst/>
            </a:prstGeom>
            <a:solidFill>
              <a:srgbClr val="A90000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5E41C-91A6-5B41-82DB-F358D9EB42A2}"/>
                </a:ext>
              </a:extLst>
            </p:cNvPr>
            <p:cNvSpPr/>
            <p:nvPr/>
          </p:nvSpPr>
          <p:spPr bwMode="auto">
            <a:xfrm>
              <a:off x="8314112" y="2206466"/>
              <a:ext cx="6379106" cy="2482258"/>
            </a:xfrm>
            <a:prstGeom prst="roundRect">
              <a:avLst>
                <a:gd name="adj" fmla="val 3891"/>
              </a:avLst>
            </a:prstGeom>
            <a:solidFill>
              <a:schemeClr val="bg1"/>
            </a:solidFill>
            <a:ln w="25400" cap="flat" cmpd="sng" algn="ctr">
              <a:solidFill>
                <a:srgbClr val="C00000"/>
              </a:solidFill>
              <a:prstDash val="solid"/>
              <a:miter lim="400000"/>
              <a:headEnd type="none" w="med" len="med"/>
              <a:tailEnd type="none" w="med" len="med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graphs (Accounting)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0"/>
            <a:ext cx="8153401" cy="7543803"/>
          </a:xfrm>
        </p:spPr>
        <p:txBody>
          <a:bodyPr/>
          <a:lstStyle/>
          <a:p>
            <a:r>
              <a:rPr lang="en-US" dirty="0"/>
              <a:t>Double-entry Bookkeeping</a:t>
            </a:r>
            <a:br>
              <a:rPr lang="en-US" dirty="0"/>
            </a:br>
            <a:r>
              <a:rPr lang="en-US" dirty="0"/>
              <a:t>example journal entry: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EFDA03-ED60-9944-A3BB-2B875F89924F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60C8F5-EBAA-0645-B496-53CC01505B50}"/>
              </a:ext>
            </a:extLst>
          </p:cNvPr>
          <p:cNvSpPr txBox="1">
            <a:spLocks/>
          </p:cNvSpPr>
          <p:nvPr/>
        </p:nvSpPr>
        <p:spPr>
          <a:xfrm>
            <a:off x="8822530" y="1524000"/>
            <a:ext cx="8305801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None/>
            </a:pPr>
            <a:r>
              <a:rPr lang="en-US" kern="0" dirty="0"/>
              <a:t>Problem Setting :</a:t>
            </a:r>
          </a:p>
          <a:p>
            <a:pPr>
              <a:spcBef>
                <a:spcPts val="600"/>
              </a:spcBef>
            </a:pPr>
            <a:r>
              <a:rPr lang="en-US" b="1" dirty="0"/>
              <a:t>Given</a:t>
            </a:r>
            <a:r>
              <a:rPr lang="en-US" dirty="0"/>
              <a:t> millions of journal entries</a:t>
            </a:r>
          </a:p>
          <a:p>
            <a:pPr>
              <a:spcBef>
                <a:spcPts val="600"/>
              </a:spcBef>
            </a:pPr>
            <a:r>
              <a:rPr lang="en-US" b="1" dirty="0"/>
              <a:t>Find</a:t>
            </a:r>
            <a:r>
              <a:rPr lang="en-US" dirty="0"/>
              <a:t> anomalies </a:t>
            </a:r>
            <a:br>
              <a:rPr lang="en-US" dirty="0"/>
            </a:br>
            <a:r>
              <a:rPr lang="en-US" dirty="0"/>
              <a:t>	(entry errors, misconduct, etc.)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Requirements :</a:t>
            </a:r>
          </a:p>
          <a:p>
            <a:pPr lvl="1">
              <a:spcBef>
                <a:spcPts val="600"/>
              </a:spcBef>
            </a:pPr>
            <a:r>
              <a:rPr lang="en-US" dirty="0" err="1"/>
              <a:t>Explainability</a:t>
            </a:r>
            <a:r>
              <a:rPr lang="en-US" dirty="0"/>
              <a:t> (audit)</a:t>
            </a:r>
          </a:p>
          <a:p>
            <a:pPr>
              <a:spcBef>
                <a:spcPts val="600"/>
              </a:spcBef>
            </a:pPr>
            <a:endParaRPr lang="en-US" kern="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48498E6-B846-6A44-AE3B-22490A96769D}"/>
              </a:ext>
            </a:extLst>
          </p:cNvPr>
          <p:cNvGraphicFramePr>
            <a:graphicFrameLocks noGrp="1"/>
          </p:cNvGraphicFramePr>
          <p:nvPr/>
        </p:nvGraphicFramePr>
        <p:xfrm>
          <a:off x="516730" y="3154680"/>
          <a:ext cx="7848601" cy="4114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3601">
                  <a:extLst>
                    <a:ext uri="{9D8B030D-6E8A-4147-A177-3AD203B41FA5}">
                      <a16:colId xmlns:a16="http://schemas.microsoft.com/office/drawing/2014/main" val="134076918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8766639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5359371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04612876"/>
                    </a:ext>
                  </a:extLst>
                </a:gridCol>
              </a:tblGrid>
              <a:tr h="459929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GL_Account_Number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CA_FS_Caption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Cr/Db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GL_Reporting_Amount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91092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40020000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(Revenue)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Gross Sales  (GSL)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-7250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621537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40020000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(Revenue)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Gross Sales  (GSL)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-2500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7857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20830000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(Liabilities)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Sales Tax Payables (STP)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-794.63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813250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10390000</a:t>
                      </a:r>
                    </a:p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(Assets)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Accounts Receivable (ARV)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10544.63</a:t>
                      </a:r>
                      <a:endParaRPr lang="en-US" sz="2400" b="0" i="0" u="none" strike="noStrike" cap="none" dirty="0">
                        <a:solidFill>
                          <a:srgbClr val="C00000"/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712440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CB2AB4-AFDF-C143-997C-7CCB5522F7AA}"/>
              </a:ext>
            </a:extLst>
          </p:cNvPr>
          <p:cNvSpPr/>
          <p:nvPr/>
        </p:nvSpPr>
        <p:spPr>
          <a:xfrm>
            <a:off x="8517733" y="4648200"/>
            <a:ext cx="866775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</a:t>
            </a:r>
            <a:r>
              <a:rPr lang="en-US" dirty="0">
                <a:solidFill>
                  <a:srgbClr val="C00000"/>
                </a:solidFill>
              </a:rPr>
              <a:t>&lt;DATA&gt;, </a:t>
            </a:r>
            <a:r>
              <a:rPr lang="en-US" dirty="0"/>
              <a:t>Find </a:t>
            </a:r>
            <a:r>
              <a:rPr lang="en-US" dirty="0">
                <a:solidFill>
                  <a:srgbClr val="C00000"/>
                </a:solidFill>
              </a:rPr>
              <a:t>&lt;ANOMALIES&gt;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s.t.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&lt;CONSTRAINTS&gt;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C3C76D21-D5A8-A94C-8401-EA0155F9B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938" y="8260695"/>
            <a:ext cx="15392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2400" dirty="0">
                <a:latin typeface="Baskerville" panose="02020502070401020303" pitchFamily="18" charset="0"/>
              </a:rPr>
              <a:t>Anomaly Detection in Large Labeled Multi-Graph Databases. [Nguyen+] arXiv:2010.03600, 2020.</a:t>
            </a:r>
          </a:p>
        </p:txBody>
      </p:sp>
    </p:spTree>
    <p:extLst>
      <p:ext uri="{BB962C8B-B14F-4D97-AF65-F5344CB8AC3E}">
        <p14:creationId xmlns:p14="http://schemas.microsoft.com/office/powerpoint/2010/main" val="4033043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graphs (Accounting)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1FBD5D-6FD6-AA43-9455-D1BA8200B2A1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BCCB49-BD29-4E48-8039-5EC656F7A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017049"/>
              </p:ext>
            </p:extLst>
          </p:nvPr>
        </p:nvGraphicFramePr>
        <p:xfrm>
          <a:off x="1220947" y="2392302"/>
          <a:ext cx="7848601" cy="24688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3601">
                  <a:extLst>
                    <a:ext uri="{9D8B030D-6E8A-4147-A177-3AD203B41FA5}">
                      <a16:colId xmlns:a16="http://schemas.microsoft.com/office/drawing/2014/main" val="134076918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8766639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5359371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04612876"/>
                    </a:ext>
                  </a:extLst>
                </a:gridCol>
              </a:tblGrid>
              <a:tr h="459929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GL_Account_Number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CA_FS_Caption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Cr/Db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GL_Reporting_Amount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91092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40060000 (Revenue)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Gross Sales  (GSL)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-1575.00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621537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10415000 (Assets)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Accounts Receivable (ARV)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1575.00</a:t>
                      </a:r>
                      <a:endParaRPr lang="en-US" sz="2400" b="0" i="0" u="none" strike="noStrike" cap="none" dirty="0">
                        <a:solidFill>
                          <a:srgbClr val="C00000"/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7124401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0B89AA1C-083C-BB45-BC07-71DF6B2FED1D}"/>
              </a:ext>
            </a:extLst>
          </p:cNvPr>
          <p:cNvGrpSpPr/>
          <p:nvPr/>
        </p:nvGrpSpPr>
        <p:grpSpPr>
          <a:xfrm>
            <a:off x="10019730" y="5478229"/>
            <a:ext cx="5965601" cy="3208571"/>
            <a:chOff x="10019730" y="5478229"/>
            <a:chExt cx="5965601" cy="320857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6C62EF-ED67-C745-A407-0026562BC9C4}"/>
                </a:ext>
              </a:extLst>
            </p:cNvPr>
            <p:cNvSpPr/>
            <p:nvPr/>
          </p:nvSpPr>
          <p:spPr>
            <a:xfrm>
              <a:off x="11749444" y="6973424"/>
              <a:ext cx="1949887" cy="1262636"/>
            </a:xfrm>
            <a:custGeom>
              <a:avLst/>
              <a:gdLst>
                <a:gd name="connsiteX0" fmla="*/ 0 w 969926"/>
                <a:gd name="connsiteY0" fmla="*/ 484963 h 969926"/>
                <a:gd name="connsiteX1" fmla="*/ 484963 w 969926"/>
                <a:gd name="connsiteY1" fmla="*/ 0 h 969926"/>
                <a:gd name="connsiteX2" fmla="*/ 969926 w 969926"/>
                <a:gd name="connsiteY2" fmla="*/ 484963 h 969926"/>
                <a:gd name="connsiteX3" fmla="*/ 484963 w 969926"/>
                <a:gd name="connsiteY3" fmla="*/ 969926 h 969926"/>
                <a:gd name="connsiteX4" fmla="*/ 0 w 969926"/>
                <a:gd name="connsiteY4" fmla="*/ 484963 h 96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926" h="969926">
                  <a:moveTo>
                    <a:pt x="0" y="484963"/>
                  </a:moveTo>
                  <a:cubicBezTo>
                    <a:pt x="0" y="217125"/>
                    <a:pt x="217125" y="0"/>
                    <a:pt x="484963" y="0"/>
                  </a:cubicBezTo>
                  <a:cubicBezTo>
                    <a:pt x="752801" y="0"/>
                    <a:pt x="969926" y="217125"/>
                    <a:pt x="969926" y="484963"/>
                  </a:cubicBezTo>
                  <a:cubicBezTo>
                    <a:pt x="969926" y="752801"/>
                    <a:pt x="752801" y="969926"/>
                    <a:pt x="484963" y="969926"/>
                  </a:cubicBezTo>
                  <a:cubicBezTo>
                    <a:pt x="217125" y="969926"/>
                    <a:pt x="0" y="752801"/>
                    <a:pt x="0" y="484963"/>
                  </a:cubicBezTo>
                  <a:close/>
                </a:path>
              </a:pathLst>
            </a:custGeom>
            <a:ln w="539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54742" tIns="154742" rIns="154742" bIns="154742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Accounts Receivable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2A1A534-DEE0-5148-9459-2DAC176B7C47}"/>
                </a:ext>
              </a:extLst>
            </p:cNvPr>
            <p:cNvSpPr/>
            <p:nvPr/>
          </p:nvSpPr>
          <p:spPr>
            <a:xfrm>
              <a:off x="11870531" y="5478229"/>
              <a:ext cx="1680500" cy="1102825"/>
            </a:xfrm>
            <a:custGeom>
              <a:avLst/>
              <a:gdLst>
                <a:gd name="connsiteX0" fmla="*/ 0 w 969926"/>
                <a:gd name="connsiteY0" fmla="*/ 484963 h 969926"/>
                <a:gd name="connsiteX1" fmla="*/ 484963 w 969926"/>
                <a:gd name="connsiteY1" fmla="*/ 0 h 969926"/>
                <a:gd name="connsiteX2" fmla="*/ 969926 w 969926"/>
                <a:gd name="connsiteY2" fmla="*/ 484963 h 969926"/>
                <a:gd name="connsiteX3" fmla="*/ 484963 w 969926"/>
                <a:gd name="connsiteY3" fmla="*/ 969926 h 969926"/>
                <a:gd name="connsiteX4" fmla="*/ 0 w 969926"/>
                <a:gd name="connsiteY4" fmla="*/ 484963 h 96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926" h="969926">
                  <a:moveTo>
                    <a:pt x="0" y="484963"/>
                  </a:moveTo>
                  <a:cubicBezTo>
                    <a:pt x="0" y="217125"/>
                    <a:pt x="217125" y="0"/>
                    <a:pt x="484963" y="0"/>
                  </a:cubicBezTo>
                  <a:cubicBezTo>
                    <a:pt x="752801" y="0"/>
                    <a:pt x="969926" y="217125"/>
                    <a:pt x="969926" y="484963"/>
                  </a:cubicBezTo>
                  <a:cubicBezTo>
                    <a:pt x="969926" y="752801"/>
                    <a:pt x="752801" y="969926"/>
                    <a:pt x="484963" y="969926"/>
                  </a:cubicBezTo>
                  <a:cubicBezTo>
                    <a:pt x="217125" y="969926"/>
                    <a:pt x="0" y="752801"/>
                    <a:pt x="0" y="484963"/>
                  </a:cubicBezTo>
                  <a:close/>
                </a:path>
              </a:pathLst>
            </a:cu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54742" tIns="154742" rIns="154742" bIns="154742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Gross Sales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DFCF6B-56A4-5340-922F-925E81D9FD57}"/>
                </a:ext>
              </a:extLst>
            </p:cNvPr>
            <p:cNvSpPr/>
            <p:nvPr/>
          </p:nvSpPr>
          <p:spPr>
            <a:xfrm>
              <a:off x="10019730" y="7481423"/>
              <a:ext cx="1135336" cy="1205377"/>
            </a:xfrm>
            <a:custGeom>
              <a:avLst/>
              <a:gdLst>
                <a:gd name="connsiteX0" fmla="*/ 0 w 969926"/>
                <a:gd name="connsiteY0" fmla="*/ 484963 h 969926"/>
                <a:gd name="connsiteX1" fmla="*/ 484963 w 969926"/>
                <a:gd name="connsiteY1" fmla="*/ 0 h 969926"/>
                <a:gd name="connsiteX2" fmla="*/ 969926 w 969926"/>
                <a:gd name="connsiteY2" fmla="*/ 484963 h 969926"/>
                <a:gd name="connsiteX3" fmla="*/ 484963 w 969926"/>
                <a:gd name="connsiteY3" fmla="*/ 969926 h 969926"/>
                <a:gd name="connsiteX4" fmla="*/ 0 w 969926"/>
                <a:gd name="connsiteY4" fmla="*/ 484963 h 96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926" h="969926">
                  <a:moveTo>
                    <a:pt x="0" y="484963"/>
                  </a:moveTo>
                  <a:cubicBezTo>
                    <a:pt x="0" y="217125"/>
                    <a:pt x="217125" y="0"/>
                    <a:pt x="484963" y="0"/>
                  </a:cubicBezTo>
                  <a:cubicBezTo>
                    <a:pt x="752801" y="0"/>
                    <a:pt x="969926" y="217125"/>
                    <a:pt x="969926" y="484963"/>
                  </a:cubicBezTo>
                  <a:cubicBezTo>
                    <a:pt x="969926" y="752801"/>
                    <a:pt x="752801" y="969926"/>
                    <a:pt x="484963" y="969926"/>
                  </a:cubicBezTo>
                  <a:cubicBezTo>
                    <a:pt x="217125" y="969926"/>
                    <a:pt x="0" y="752801"/>
                    <a:pt x="0" y="484963"/>
                  </a:cubicBezTo>
                  <a:close/>
                </a:path>
              </a:pathLst>
            </a:custGeom>
            <a:ln w="539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54742" tIns="154742" rIns="154742" bIns="154742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Gross Sales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3495C9B-796A-C848-A1D7-245662F58477}"/>
                </a:ext>
              </a:extLst>
            </p:cNvPr>
            <p:cNvSpPr/>
            <p:nvPr/>
          </p:nvSpPr>
          <p:spPr>
            <a:xfrm>
              <a:off x="14305685" y="7359124"/>
              <a:ext cx="1679646" cy="1262637"/>
            </a:xfrm>
            <a:custGeom>
              <a:avLst/>
              <a:gdLst>
                <a:gd name="connsiteX0" fmla="*/ 0 w 969926"/>
                <a:gd name="connsiteY0" fmla="*/ 484963 h 969926"/>
                <a:gd name="connsiteX1" fmla="*/ 484963 w 969926"/>
                <a:gd name="connsiteY1" fmla="*/ 0 h 969926"/>
                <a:gd name="connsiteX2" fmla="*/ 969926 w 969926"/>
                <a:gd name="connsiteY2" fmla="*/ 484963 h 969926"/>
                <a:gd name="connsiteX3" fmla="*/ 484963 w 969926"/>
                <a:gd name="connsiteY3" fmla="*/ 969926 h 969926"/>
                <a:gd name="connsiteX4" fmla="*/ 0 w 969926"/>
                <a:gd name="connsiteY4" fmla="*/ 484963 h 96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926" h="969926">
                  <a:moveTo>
                    <a:pt x="0" y="484963"/>
                  </a:moveTo>
                  <a:cubicBezTo>
                    <a:pt x="0" y="217125"/>
                    <a:pt x="217125" y="0"/>
                    <a:pt x="484963" y="0"/>
                  </a:cubicBezTo>
                  <a:cubicBezTo>
                    <a:pt x="752801" y="0"/>
                    <a:pt x="969926" y="217125"/>
                    <a:pt x="969926" y="484963"/>
                  </a:cubicBezTo>
                  <a:cubicBezTo>
                    <a:pt x="969926" y="752801"/>
                    <a:pt x="752801" y="969926"/>
                    <a:pt x="484963" y="969926"/>
                  </a:cubicBezTo>
                  <a:cubicBezTo>
                    <a:pt x="217125" y="969926"/>
                    <a:pt x="0" y="752801"/>
                    <a:pt x="0" y="484963"/>
                  </a:cubicBezTo>
                  <a:close/>
                </a:path>
              </a:pathLst>
            </a:custGeom>
            <a:ln w="53975">
              <a:solidFill>
                <a:srgbClr val="A9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154742" tIns="154742" rIns="154742" bIns="154742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Sales Tax Payables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F701A6-5F50-9A47-8FDA-9A4435069875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>
              <a:off x="12710781" y="6581054"/>
              <a:ext cx="13607" cy="3923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FFB1AC8-1D10-DA46-B157-8F0D530BB2F9}"/>
                </a:ext>
              </a:extLst>
            </p:cNvPr>
            <p:cNvCxnSpPr>
              <a:stCxn id="10" idx="2"/>
              <a:endCxn id="8" idx="0"/>
            </p:cNvCxnSpPr>
            <p:nvPr/>
          </p:nvCxnSpPr>
          <p:spPr>
            <a:xfrm flipV="1">
              <a:off x="11155066" y="7604742"/>
              <a:ext cx="594378" cy="4793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107749-4782-A64E-9DCC-75B815812230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H="1" flipV="1">
              <a:off x="13699331" y="7604742"/>
              <a:ext cx="606354" cy="3857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3EDD7C-47F9-3A4F-800B-28E2300673B9}"/>
                </a:ext>
              </a:extLst>
            </p:cNvPr>
            <p:cNvSpPr/>
            <p:nvPr/>
          </p:nvSpPr>
          <p:spPr>
            <a:xfrm>
              <a:off x="11741731" y="6581054"/>
              <a:ext cx="1043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$ 7250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590310-B3EE-CA47-9932-D84B86879C37}"/>
                </a:ext>
              </a:extLst>
            </p:cNvPr>
            <p:cNvSpPr/>
            <p:nvPr/>
          </p:nvSpPr>
          <p:spPr>
            <a:xfrm>
              <a:off x="11157298" y="7960031"/>
              <a:ext cx="121413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$ 2500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9B55DD-2417-E744-9608-34FE78E13488}"/>
                </a:ext>
              </a:extLst>
            </p:cNvPr>
            <p:cNvSpPr/>
            <p:nvPr/>
          </p:nvSpPr>
          <p:spPr>
            <a:xfrm>
              <a:off x="13227621" y="8013666"/>
              <a:ext cx="14903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$ 794.63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D84FD5-9F74-354A-95F3-96AE4AFF0832}"/>
              </a:ext>
            </a:extLst>
          </p:cNvPr>
          <p:cNvGrpSpPr/>
          <p:nvPr/>
        </p:nvGrpSpPr>
        <p:grpSpPr>
          <a:xfrm>
            <a:off x="11565731" y="2223779"/>
            <a:ext cx="1905000" cy="2881621"/>
            <a:chOff x="11771483" y="1832759"/>
            <a:chExt cx="2077002" cy="304404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8F675C4-DAE8-1C48-A4EF-B1A7E1AFB086}"/>
                </a:ext>
              </a:extLst>
            </p:cNvPr>
            <p:cNvSpPr/>
            <p:nvPr/>
          </p:nvSpPr>
          <p:spPr>
            <a:xfrm>
              <a:off x="11786515" y="3614162"/>
              <a:ext cx="2061970" cy="1262637"/>
            </a:xfrm>
            <a:custGeom>
              <a:avLst/>
              <a:gdLst>
                <a:gd name="connsiteX0" fmla="*/ 0 w 969926"/>
                <a:gd name="connsiteY0" fmla="*/ 484963 h 969926"/>
                <a:gd name="connsiteX1" fmla="*/ 484963 w 969926"/>
                <a:gd name="connsiteY1" fmla="*/ 0 h 969926"/>
                <a:gd name="connsiteX2" fmla="*/ 969926 w 969926"/>
                <a:gd name="connsiteY2" fmla="*/ 484963 h 969926"/>
                <a:gd name="connsiteX3" fmla="*/ 484963 w 969926"/>
                <a:gd name="connsiteY3" fmla="*/ 969926 h 969926"/>
                <a:gd name="connsiteX4" fmla="*/ 0 w 969926"/>
                <a:gd name="connsiteY4" fmla="*/ 484963 h 96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926" h="969926">
                  <a:moveTo>
                    <a:pt x="0" y="484963"/>
                  </a:moveTo>
                  <a:cubicBezTo>
                    <a:pt x="0" y="217125"/>
                    <a:pt x="217125" y="0"/>
                    <a:pt x="484963" y="0"/>
                  </a:cubicBezTo>
                  <a:cubicBezTo>
                    <a:pt x="752801" y="0"/>
                    <a:pt x="969926" y="217125"/>
                    <a:pt x="969926" y="484963"/>
                  </a:cubicBezTo>
                  <a:cubicBezTo>
                    <a:pt x="969926" y="752801"/>
                    <a:pt x="752801" y="969926"/>
                    <a:pt x="484963" y="969926"/>
                  </a:cubicBezTo>
                  <a:cubicBezTo>
                    <a:pt x="217125" y="969926"/>
                    <a:pt x="0" y="752801"/>
                    <a:pt x="0" y="484963"/>
                  </a:cubicBezTo>
                  <a:close/>
                </a:path>
              </a:pathLst>
            </a:custGeom>
            <a:ln w="539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54742" tIns="154742" rIns="154742" bIns="154742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Accounts Receivable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8CACF82-8547-C447-8106-6CD4B9C28FFF}"/>
                </a:ext>
              </a:extLst>
            </p:cNvPr>
            <p:cNvSpPr/>
            <p:nvPr/>
          </p:nvSpPr>
          <p:spPr>
            <a:xfrm>
              <a:off x="11861635" y="1832759"/>
              <a:ext cx="1788444" cy="1260434"/>
            </a:xfrm>
            <a:custGeom>
              <a:avLst/>
              <a:gdLst>
                <a:gd name="connsiteX0" fmla="*/ 0 w 969926"/>
                <a:gd name="connsiteY0" fmla="*/ 484963 h 969926"/>
                <a:gd name="connsiteX1" fmla="*/ 484963 w 969926"/>
                <a:gd name="connsiteY1" fmla="*/ 0 h 969926"/>
                <a:gd name="connsiteX2" fmla="*/ 969926 w 969926"/>
                <a:gd name="connsiteY2" fmla="*/ 484963 h 969926"/>
                <a:gd name="connsiteX3" fmla="*/ 484963 w 969926"/>
                <a:gd name="connsiteY3" fmla="*/ 969926 h 969926"/>
                <a:gd name="connsiteX4" fmla="*/ 0 w 969926"/>
                <a:gd name="connsiteY4" fmla="*/ 484963 h 96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9926" h="969926">
                  <a:moveTo>
                    <a:pt x="0" y="484963"/>
                  </a:moveTo>
                  <a:cubicBezTo>
                    <a:pt x="0" y="217125"/>
                    <a:pt x="217125" y="0"/>
                    <a:pt x="484963" y="0"/>
                  </a:cubicBezTo>
                  <a:cubicBezTo>
                    <a:pt x="752801" y="0"/>
                    <a:pt x="969926" y="217125"/>
                    <a:pt x="969926" y="484963"/>
                  </a:cubicBezTo>
                  <a:cubicBezTo>
                    <a:pt x="969926" y="752801"/>
                    <a:pt x="752801" y="969926"/>
                    <a:pt x="484963" y="969926"/>
                  </a:cubicBezTo>
                  <a:cubicBezTo>
                    <a:pt x="217125" y="969926"/>
                    <a:pt x="0" y="752801"/>
                    <a:pt x="0" y="484963"/>
                  </a:cubicBezTo>
                  <a:close/>
                </a:path>
              </a:pathLst>
            </a:cu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154742" tIns="154742" rIns="154742" bIns="154742" numCol="1" spcCol="1270" anchor="ctr" anchorCtr="0">
              <a:noAutofit/>
            </a:bodyPr>
            <a:lstStyle/>
            <a:p>
              <a:pPr marL="0" marR="0" lvl="0" indent="0" algn="ctr" defTabSz="4445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Gross Sales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F0B6D7-6F33-124F-88DD-3C3756950E08}"/>
                </a:ext>
              </a:extLst>
            </p:cNvPr>
            <p:cNvSpPr/>
            <p:nvPr/>
          </p:nvSpPr>
          <p:spPr>
            <a:xfrm>
              <a:off x="11771483" y="3221794"/>
              <a:ext cx="11031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$ 1575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67ED8F5-B4C3-FD4A-91B9-452869DD43DE}"/>
                </a:ext>
              </a:extLst>
            </p:cNvPr>
            <p:cNvCxnSpPr>
              <a:cxnSpLocks/>
            </p:cNvCxnSpPr>
            <p:nvPr/>
          </p:nvCxnSpPr>
          <p:spPr>
            <a:xfrm>
              <a:off x="12749717" y="3064182"/>
              <a:ext cx="10518" cy="5977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1009658E-668C-2C41-AE1B-4C096BB56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605456"/>
              </p:ext>
            </p:extLst>
          </p:nvPr>
        </p:nvGraphicFramePr>
        <p:xfrm>
          <a:off x="1202531" y="5105400"/>
          <a:ext cx="7848601" cy="4114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3601">
                  <a:extLst>
                    <a:ext uri="{9D8B030D-6E8A-4147-A177-3AD203B41FA5}">
                      <a16:colId xmlns:a16="http://schemas.microsoft.com/office/drawing/2014/main" val="134076918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87666393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5359371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04612876"/>
                    </a:ext>
                  </a:extLst>
                </a:gridCol>
              </a:tblGrid>
              <a:tr h="70267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GL_Account_Number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CA_FS_Caption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Cr/Db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GL_Reporting_Amount</a:t>
                      </a:r>
                      <a:endParaRPr lang="en-US" sz="2400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91092"/>
                  </a:ext>
                </a:extLst>
              </a:tr>
              <a:tr h="70267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40020000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(Revenue)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Gross Sales  (GSL)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-7250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621537"/>
                  </a:ext>
                </a:extLst>
              </a:tr>
              <a:tr h="70267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40020000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(Revenue)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Gross Sales  (GSL)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-2500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57857"/>
                  </a:ext>
                </a:extLst>
              </a:tr>
              <a:tr h="70267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20830000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(Liabilities)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Sales Tax Payables (STP)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C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-794.63</a:t>
                      </a:r>
                      <a:endParaRPr lang="en-US" sz="2400" b="0" i="0" u="none" strike="noStrike" cap="none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813250"/>
                  </a:ext>
                </a:extLst>
              </a:tr>
              <a:tr h="702674"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10390000</a:t>
                      </a:r>
                    </a:p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(Assets)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Accounts Receivable (ARV)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rgbClr val="C00000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  <a:sym typeface="Arial"/>
                        </a:rPr>
                        <a:t>10544.63</a:t>
                      </a:r>
                      <a:endParaRPr lang="en-US" sz="2400" b="0" i="0" u="none" strike="noStrike" cap="none" dirty="0">
                        <a:solidFill>
                          <a:srgbClr val="C00000"/>
                        </a:solidFill>
                        <a:latin typeface="Gill Sans" panose="020B0502020104020203" pitchFamily="34" charset="-79"/>
                        <a:ea typeface="+mn-ea"/>
                        <a:cs typeface="Gill Sans" panose="020B0502020104020203" pitchFamily="34" charset="-79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7124401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285E32B8-68C7-E14C-84C3-8C5D09790EDA}"/>
              </a:ext>
            </a:extLst>
          </p:cNvPr>
          <p:cNvSpPr/>
          <p:nvPr/>
        </p:nvSpPr>
        <p:spPr bwMode="auto">
          <a:xfrm>
            <a:off x="996655" y="2079118"/>
            <a:ext cx="13921876" cy="3102482"/>
          </a:xfrm>
          <a:prstGeom prst="rect">
            <a:avLst/>
          </a:prstGeom>
          <a:solidFill>
            <a:schemeClr val="lt1">
              <a:alpha val="87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447800"/>
            <a:ext cx="16385370" cy="7543803"/>
          </a:xfrm>
        </p:spPr>
        <p:txBody>
          <a:bodyPr/>
          <a:lstStyle/>
          <a:p>
            <a:r>
              <a:rPr lang="en-US" dirty="0"/>
              <a:t>Transaction graphs: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6F4D7-4C7C-6342-A90D-64FC4E87DA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84665">
            <a:off x="8795467" y="1543889"/>
            <a:ext cx="2012439" cy="92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05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kite, air, table, flying&#10;&#10;Description automatically generated">
            <a:extLst>
              <a:ext uri="{FF2B5EF4-FFF2-40B4-BE49-F238E27FC236}">
                <a16:creationId xmlns:a16="http://schemas.microsoft.com/office/drawing/2014/main" id="{D28D0B2A-E5C9-8042-A06E-60CDB64B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71" y="-157160"/>
            <a:ext cx="12557762" cy="9418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ACE46F-D79D-BB46-BA8B-D5B078A7647F}"/>
              </a:ext>
            </a:extLst>
          </p:cNvPr>
          <p:cNvSpPr/>
          <p:nvPr/>
        </p:nvSpPr>
        <p:spPr bwMode="auto">
          <a:xfrm>
            <a:off x="5095078" y="411480"/>
            <a:ext cx="12115800" cy="1188720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02272-456B-024A-8AF9-E6B57B3F3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/>
              <a:t>Anomalous graphs (Accounting)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01E2F-B49E-9D44-933D-78EC86593E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A61A46-9704-F44C-88A2-A40A7D7CEA3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8BFC7F-5184-BE49-80B4-C6535B8C29FB}"/>
              </a:ext>
            </a:extLst>
          </p:cNvPr>
          <p:cNvSpPr txBox="1">
            <a:spLocks/>
          </p:cNvSpPr>
          <p:nvPr/>
        </p:nvSpPr>
        <p:spPr>
          <a:xfrm>
            <a:off x="516730" y="1447800"/>
            <a:ext cx="16385370" cy="7543803"/>
          </a:xfrm>
          <a:prstGeom prst="rect">
            <a:avLst/>
          </a:prstGeom>
        </p:spPr>
        <p:txBody>
          <a:bodyPr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r>
              <a:rPr lang="en-US" sz="4400" kern="0" dirty="0">
                <a:latin typeface="Gill Sans" panose="020B0502020104020203" pitchFamily="34" charset="-79"/>
                <a:cs typeface="Gill Sans" panose="020B0502020104020203" pitchFamily="34" charset="-79"/>
              </a:rPr>
              <a:t>Transaction graph of journals over 10-day window:</a:t>
            </a:r>
          </a:p>
        </p:txBody>
      </p:sp>
    </p:spTree>
    <p:extLst>
      <p:ext uri="{BB962C8B-B14F-4D97-AF65-F5344CB8AC3E}">
        <p14:creationId xmlns:p14="http://schemas.microsoft.com/office/powerpoint/2010/main" val="995835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graphs (Accounting)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Anomaly detection via </a:t>
            </a:r>
            <a:r>
              <a:rPr lang="en-US" dirty="0">
                <a:solidFill>
                  <a:srgbClr val="0070C0"/>
                </a:solidFill>
              </a:rPr>
              <a:t>data description/encoding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ADB131-34E3-814D-90BF-59E0CD0C48C7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FD2A0-7C7E-DE44-B7B5-FB9D53B9A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99" y="2383524"/>
            <a:ext cx="10210800" cy="157399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CA09E38-C534-1C4D-950D-94FAEA049134}"/>
              </a:ext>
            </a:extLst>
          </p:cNvPr>
          <p:cNvGrpSpPr/>
          <p:nvPr/>
        </p:nvGrpSpPr>
        <p:grpSpPr>
          <a:xfrm>
            <a:off x="9601908" y="4319085"/>
            <a:ext cx="4864368" cy="4292082"/>
            <a:chOff x="6853763" y="4394718"/>
            <a:chExt cx="4864368" cy="42920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DE3519-1C41-4448-B604-C96609B1C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6131" y="4394718"/>
              <a:ext cx="4572000" cy="42920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A9938A-C2C4-8F42-A84A-700C2110D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3763" y="4941158"/>
              <a:ext cx="584736" cy="6334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9A2C8C-4211-E94E-87BA-F651D4A76AFE}"/>
              </a:ext>
            </a:extLst>
          </p:cNvPr>
          <p:cNvGrpSpPr/>
          <p:nvPr/>
        </p:nvGrpSpPr>
        <p:grpSpPr>
          <a:xfrm>
            <a:off x="1893668" y="4226662"/>
            <a:ext cx="5458631" cy="4572000"/>
            <a:chOff x="592931" y="4193675"/>
            <a:chExt cx="5458631" cy="457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38F7E6-8372-2344-885C-2D6997464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931" y="4193675"/>
              <a:ext cx="862445" cy="52705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E2EA91-5A72-D442-A3B5-BF78CFE5BAD5}"/>
                </a:ext>
              </a:extLst>
            </p:cNvPr>
            <p:cNvGrpSpPr/>
            <p:nvPr/>
          </p:nvGrpSpPr>
          <p:grpSpPr>
            <a:xfrm>
              <a:off x="1479562" y="4193675"/>
              <a:ext cx="4572000" cy="4572000"/>
              <a:chOff x="1479562" y="4193675"/>
              <a:chExt cx="4572000" cy="4572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75288A3-C5E6-5948-A930-1096237EA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9562" y="4193675"/>
                <a:ext cx="4572000" cy="457200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23331F5-4A09-F446-9959-5D0277262BFD}"/>
                  </a:ext>
                </a:extLst>
              </p:cNvPr>
              <p:cNvSpPr/>
              <p:nvPr/>
            </p:nvSpPr>
            <p:spPr>
              <a:xfrm>
                <a:off x="3869532" y="4876800"/>
                <a:ext cx="838200" cy="381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3739A4-0714-0E44-B131-A45468AA73E1}"/>
                  </a:ext>
                </a:extLst>
              </p:cNvPr>
              <p:cNvSpPr/>
              <p:nvPr/>
            </p:nvSpPr>
            <p:spPr>
              <a:xfrm>
                <a:off x="3880571" y="6019800"/>
                <a:ext cx="1360559" cy="3810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7A5A79-65F3-2549-AB25-64B6EF140C87}"/>
                  </a:ext>
                </a:extLst>
              </p:cNvPr>
              <p:cNvSpPr/>
              <p:nvPr/>
            </p:nvSpPr>
            <p:spPr>
              <a:xfrm>
                <a:off x="3869531" y="7162800"/>
                <a:ext cx="1188720" cy="381000"/>
              </a:xfrm>
              <a:prstGeom prst="rect">
                <a:avLst/>
              </a:prstGeom>
              <a:solidFill>
                <a:srgbClr val="E7D25F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8" name="TextBox 9">
            <a:extLst>
              <a:ext uri="{FF2B5EF4-FFF2-40B4-BE49-F238E27FC236}">
                <a16:creationId xmlns:a16="http://schemas.microsoft.com/office/drawing/2014/main" id="{D30FA278-55F0-C743-9526-386673402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6238" y="4280750"/>
            <a:ext cx="2483372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Graph cover</a:t>
            </a:r>
          </a:p>
        </p:txBody>
      </p:sp>
    </p:spTree>
    <p:extLst>
      <p:ext uri="{BB962C8B-B14F-4D97-AF65-F5344CB8AC3E}">
        <p14:creationId xmlns:p14="http://schemas.microsoft.com/office/powerpoint/2010/main" val="337783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graphs (Accounting)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Anomaly detection via data description/encoding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ADB131-34E3-814D-90BF-59E0CD0C48C7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FD2A0-7C7E-DE44-B7B5-FB9D53B9A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99" y="2383524"/>
            <a:ext cx="10210800" cy="157399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9A2C8C-4211-E94E-87BA-F651D4A76AFE}"/>
              </a:ext>
            </a:extLst>
          </p:cNvPr>
          <p:cNvGrpSpPr/>
          <p:nvPr/>
        </p:nvGrpSpPr>
        <p:grpSpPr>
          <a:xfrm>
            <a:off x="1893668" y="4226662"/>
            <a:ext cx="5458631" cy="4572000"/>
            <a:chOff x="592931" y="4193675"/>
            <a:chExt cx="5458631" cy="457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A38F7E6-8372-2344-885C-2D6997464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31" y="4193675"/>
              <a:ext cx="862445" cy="52705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E2EA91-5A72-D442-A3B5-BF78CFE5BAD5}"/>
                </a:ext>
              </a:extLst>
            </p:cNvPr>
            <p:cNvGrpSpPr/>
            <p:nvPr/>
          </p:nvGrpSpPr>
          <p:grpSpPr>
            <a:xfrm>
              <a:off x="1479562" y="4193675"/>
              <a:ext cx="4572000" cy="4572000"/>
              <a:chOff x="1479562" y="4193675"/>
              <a:chExt cx="4572000" cy="45720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75288A3-C5E6-5948-A930-1096237EA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562" y="4193675"/>
                <a:ext cx="4572000" cy="457200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23331F5-4A09-F446-9959-5D0277262BFD}"/>
                  </a:ext>
                </a:extLst>
              </p:cNvPr>
              <p:cNvSpPr/>
              <p:nvPr/>
            </p:nvSpPr>
            <p:spPr>
              <a:xfrm>
                <a:off x="3869532" y="4876800"/>
                <a:ext cx="838200" cy="381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3739A4-0714-0E44-B131-A45468AA73E1}"/>
                  </a:ext>
                </a:extLst>
              </p:cNvPr>
              <p:cNvSpPr/>
              <p:nvPr/>
            </p:nvSpPr>
            <p:spPr>
              <a:xfrm>
                <a:off x="3880571" y="6019800"/>
                <a:ext cx="1360559" cy="3810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7A5A79-65F3-2549-AB25-64B6EF140C87}"/>
                  </a:ext>
                </a:extLst>
              </p:cNvPr>
              <p:cNvSpPr/>
              <p:nvPr/>
            </p:nvSpPr>
            <p:spPr>
              <a:xfrm>
                <a:off x="3869531" y="7162800"/>
                <a:ext cx="1188720" cy="381000"/>
              </a:xfrm>
              <a:prstGeom prst="rect">
                <a:avLst/>
              </a:prstGeom>
              <a:solidFill>
                <a:srgbClr val="E7D25F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855905-3D79-E648-970F-6585A8EC4C02}"/>
              </a:ext>
            </a:extLst>
          </p:cNvPr>
          <p:cNvGrpSpPr/>
          <p:nvPr/>
        </p:nvGrpSpPr>
        <p:grpSpPr>
          <a:xfrm>
            <a:off x="8670131" y="4648200"/>
            <a:ext cx="763927" cy="3307231"/>
            <a:chOff x="8136731" y="4800600"/>
            <a:chExt cx="763927" cy="330723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2BA29C1-3361-7F44-A0A4-74ED92A5EDF2}"/>
                </a:ext>
              </a:extLst>
            </p:cNvPr>
            <p:cNvSpPr/>
            <p:nvPr/>
          </p:nvSpPr>
          <p:spPr>
            <a:xfrm>
              <a:off x="8189230" y="5853895"/>
              <a:ext cx="663631" cy="6463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C2F151-81D1-E04F-BE44-7B3327707601}"/>
                    </a:ext>
                  </a:extLst>
                </p:cNvPr>
                <p:cNvSpPr txBox="1"/>
                <p:nvPr/>
              </p:nvSpPr>
              <p:spPr>
                <a:xfrm>
                  <a:off x="8268125" y="5907478"/>
                  <a:ext cx="4820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C2F151-81D1-E04F-BE44-7B3327707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8125" y="5907478"/>
                  <a:ext cx="482055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25641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710019-D6EA-7D49-9100-92B00552EDF0}"/>
                </a:ext>
              </a:extLst>
            </p:cNvPr>
            <p:cNvSpPr/>
            <p:nvPr/>
          </p:nvSpPr>
          <p:spPr>
            <a:xfrm>
              <a:off x="8212931" y="7461500"/>
              <a:ext cx="656713" cy="6463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7CAB47B-F2E8-0241-9E57-6DCD84DA66BC}"/>
                    </a:ext>
                  </a:extLst>
                </p:cNvPr>
                <p:cNvSpPr txBox="1"/>
                <p:nvPr/>
              </p:nvSpPr>
              <p:spPr>
                <a:xfrm>
                  <a:off x="8136731" y="7515083"/>
                  <a:ext cx="763927" cy="4655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7CAB47B-F2E8-0241-9E57-6DCD84DA6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6731" y="7515083"/>
                  <a:ext cx="763927" cy="465577"/>
                </a:xfrm>
                <a:prstGeom prst="rect">
                  <a:avLst/>
                </a:prstGeom>
                <a:blipFill>
                  <a:blip r:embed="rId7"/>
                  <a:stretch>
                    <a:fillRect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C5C9591-E122-2043-88A1-DA05D46381DA}"/>
                </a:ext>
              </a:extLst>
            </p:cNvPr>
            <p:cNvSpPr/>
            <p:nvPr/>
          </p:nvSpPr>
          <p:spPr>
            <a:xfrm>
              <a:off x="8161511" y="4800600"/>
              <a:ext cx="648823" cy="6280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7F96251-963B-9040-9A9B-198579E462D0}"/>
                    </a:ext>
                  </a:extLst>
                </p:cNvPr>
                <p:cNvSpPr txBox="1"/>
                <p:nvPr/>
              </p:nvSpPr>
              <p:spPr>
                <a:xfrm>
                  <a:off x="8259342" y="4835904"/>
                  <a:ext cx="4737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7F96251-963B-9040-9A9B-198579E46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342" y="4835904"/>
                  <a:ext cx="473784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2631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">
              <a:extLst>
                <a:ext uri="{FF2B5EF4-FFF2-40B4-BE49-F238E27FC236}">
                  <a16:creationId xmlns:a16="http://schemas.microsoft.com/office/drawing/2014/main" id="{1F1B9D75-DC5A-6E46-8561-77EA91711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8316930" y="6710608"/>
              <a:ext cx="4924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latin typeface="Tahoma" panose="020B0604030504040204" pitchFamily="34" charset="0"/>
                </a:rPr>
                <a:t>…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6AA0DF3-0230-AD4D-8889-4FCAC26995E6}"/>
              </a:ext>
            </a:extLst>
          </p:cNvPr>
          <p:cNvSpPr txBox="1"/>
          <p:nvPr/>
        </p:nvSpPr>
        <p:spPr>
          <a:xfrm>
            <a:off x="9714118" y="4771082"/>
            <a:ext cx="181484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n-lt"/>
                <a:cs typeface="Gill Sans" panose="020B0502020104020203" pitchFamily="34" charset="-79"/>
              </a:rPr>
              <a:t>5 g</a:t>
            </a:r>
            <a:r>
              <a:rPr lang="en-US" sz="2000" b="1" i="1" baseline="-25000" dirty="0">
                <a:solidFill>
                  <a:schemeClr val="bg1"/>
                </a:solidFill>
                <a:latin typeface="+mn-lt"/>
                <a:cs typeface="Gill Sans" panose="020B0502020104020203" pitchFamily="34" charset="-79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4CA565-11E1-5E42-B4FD-87AEB447DF2E}"/>
              </a:ext>
            </a:extLst>
          </p:cNvPr>
          <p:cNvSpPr txBox="1"/>
          <p:nvPr/>
        </p:nvSpPr>
        <p:spPr>
          <a:xfrm>
            <a:off x="11515090" y="4777765"/>
            <a:ext cx="2080806" cy="400110"/>
          </a:xfrm>
          <a:prstGeom prst="rect">
            <a:avLst/>
          </a:prstGeom>
          <a:solidFill>
            <a:srgbClr val="E7D25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+mn-lt"/>
                <a:cs typeface="Gill Sans" panose="020B0502020104020203" pitchFamily="34" charset="-79"/>
              </a:rPr>
              <a:t>2 g</a:t>
            </a:r>
            <a:r>
              <a:rPr lang="en-US" sz="2000" b="1" i="1" baseline="-25000" dirty="0">
                <a:latin typeface="+mn-lt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C538D3-E040-0642-A7D4-B4032857C02F}"/>
              </a:ext>
            </a:extLst>
          </p:cNvPr>
          <p:cNvSpPr txBox="1"/>
          <p:nvPr/>
        </p:nvSpPr>
        <p:spPr>
          <a:xfrm>
            <a:off x="13594468" y="4768819"/>
            <a:ext cx="1400264" cy="4090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+mn-lt"/>
                <a:cs typeface="Gill Sans" panose="020B0502020104020203" pitchFamily="34" charset="-79"/>
              </a:rPr>
              <a:t>1 g</a:t>
            </a:r>
            <a:r>
              <a:rPr lang="en-US" sz="2000" b="1" i="1" baseline="-25000" dirty="0">
                <a:solidFill>
                  <a:schemeClr val="bg1"/>
                </a:solidFill>
                <a:latin typeface="+mn-lt"/>
                <a:cs typeface="Gill Sans" panose="020B0502020104020203" pitchFamily="34" charset="-79"/>
              </a:rPr>
              <a:t>45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B286E4-5B21-564D-BA12-154AEE29F66D}"/>
              </a:ext>
            </a:extLst>
          </p:cNvPr>
          <p:cNvSpPr txBox="1"/>
          <p:nvPr/>
        </p:nvSpPr>
        <p:spPr>
          <a:xfrm>
            <a:off x="9714118" y="5797010"/>
            <a:ext cx="1126334" cy="400110"/>
          </a:xfrm>
          <a:prstGeom prst="rect">
            <a:avLst/>
          </a:prstGeom>
          <a:solidFill>
            <a:srgbClr val="E7D25F"/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>
                <a:cs typeface="Gill Sans" panose="020B0502020104020203" pitchFamily="34" charset="-79"/>
              </a:rPr>
              <a:t>1 g</a:t>
            </a:r>
            <a:r>
              <a:rPr lang="en-US" sz="2000" b="1" i="1" baseline="-25000" dirty="0"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AADD6B-CD10-0C4D-A238-517B8BDBC675}"/>
              </a:ext>
            </a:extLst>
          </p:cNvPr>
          <p:cNvSpPr txBox="1"/>
          <p:nvPr/>
        </p:nvSpPr>
        <p:spPr>
          <a:xfrm>
            <a:off x="10803731" y="5797010"/>
            <a:ext cx="5892826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cs typeface="+mn-cs"/>
              </a:rPr>
              <a:t>4 g</a:t>
            </a:r>
            <a:r>
              <a:rPr lang="en-US" sz="2000" b="1" i="1" baseline="-25000" dirty="0">
                <a:solidFill>
                  <a:schemeClr val="bg1"/>
                </a:solidFill>
                <a:cs typeface="+mn-cs"/>
              </a:rPr>
              <a:t>200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86E12D-4DBE-D747-A760-0F308B5FE488}"/>
              </a:ext>
            </a:extLst>
          </p:cNvPr>
          <p:cNvSpPr txBox="1"/>
          <p:nvPr/>
        </p:nvSpPr>
        <p:spPr>
          <a:xfrm>
            <a:off x="9666603" y="7437094"/>
            <a:ext cx="1463040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+mn-lt"/>
                <a:cs typeface="Gill Sans" panose="020B0502020104020203" pitchFamily="34" charset="-79"/>
              </a:rPr>
              <a:t>1 g</a:t>
            </a:r>
            <a:r>
              <a:rPr lang="en-US" sz="2000" b="1" i="1" baseline="-25000" dirty="0">
                <a:latin typeface="+mn-lt"/>
                <a:cs typeface="Gill Sans" panose="020B0502020104020203" pitchFamily="34" charset="-79"/>
              </a:rPr>
              <a:t>2</a:t>
            </a:r>
          </a:p>
        </p:txBody>
      </p:sp>
      <p:pic>
        <p:nvPicPr>
          <p:cNvPr id="36" name="Picture 3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B5F3CD0-D095-D64D-8751-56FA5ED03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92" y="6433787"/>
            <a:ext cx="1704975" cy="1638300"/>
          </a:xfrm>
          <a:prstGeom prst="rect">
            <a:avLst/>
          </a:prstGeom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40923FAC-8FF2-FA4A-92F7-FEEC460BF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76167" y="6458650"/>
            <a:ext cx="71525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2400" b="1" i="1" dirty="0">
                <a:latin typeface="+mj-lt"/>
                <a:ea typeface="Tahoma" pitchFamily="34" charset="0"/>
                <a:cs typeface="Tahoma" pitchFamily="34" charset="0"/>
              </a:rPr>
              <a:t>g</a:t>
            </a:r>
            <a:r>
              <a:rPr lang="en-US" sz="2400" b="1" i="1" baseline="-25000" dirty="0">
                <a:latin typeface="+mj-lt"/>
                <a:ea typeface="Tahoma" pitchFamily="34" charset="0"/>
                <a:cs typeface="Tahoma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8382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Anomalous graphs (Accounting)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Anomaly detection via data description/encoding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ADB131-34E3-814D-90BF-59E0CD0C48C7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020C6-3B83-544E-8B27-2A4DDAC0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931" y="2366887"/>
            <a:ext cx="10732053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C5F8C-2274-1D41-AD04-4E88BDB97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31" y="5907650"/>
            <a:ext cx="10841689" cy="3276600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E0ADB12B-9F55-3A44-A4A5-23858F051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221" y="2819400"/>
            <a:ext cx="2848857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Path injections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3BBE3AA-066E-BC48-B4C1-DFD362AA2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1734" y="5938130"/>
            <a:ext cx="3643946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Type perturbations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B8DD06-2875-4F43-9DAD-B40BEA9DC2CC}"/>
              </a:ext>
            </a:extLst>
          </p:cNvPr>
          <p:cNvSpPr/>
          <p:nvPr/>
        </p:nvSpPr>
        <p:spPr>
          <a:xfrm>
            <a:off x="1744662" y="3048000"/>
            <a:ext cx="10607040" cy="457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F16D3D-08F8-7D4B-A77F-C812F3C98FF2}"/>
              </a:ext>
            </a:extLst>
          </p:cNvPr>
          <p:cNvSpPr/>
          <p:nvPr/>
        </p:nvSpPr>
        <p:spPr>
          <a:xfrm>
            <a:off x="1659731" y="6522905"/>
            <a:ext cx="10698480" cy="4572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7B5C5-18ED-B943-9462-9AD106598A0C}"/>
              </a:ext>
            </a:extLst>
          </p:cNvPr>
          <p:cNvSpPr/>
          <p:nvPr/>
        </p:nvSpPr>
        <p:spPr bwMode="auto">
          <a:xfrm>
            <a:off x="1764506" y="4752796"/>
            <a:ext cx="10607040" cy="1005840"/>
          </a:xfrm>
          <a:prstGeom prst="rect">
            <a:avLst/>
          </a:prstGeom>
          <a:solidFill>
            <a:srgbClr val="E7D25F">
              <a:alpha val="22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5CF11-B05D-0540-94CF-4D356BD4C823}"/>
              </a:ext>
            </a:extLst>
          </p:cNvPr>
          <p:cNvSpPr/>
          <p:nvPr/>
        </p:nvSpPr>
        <p:spPr bwMode="auto">
          <a:xfrm>
            <a:off x="1659731" y="8229600"/>
            <a:ext cx="10711815" cy="1005840"/>
          </a:xfrm>
          <a:prstGeom prst="rect">
            <a:avLst/>
          </a:prstGeom>
          <a:solidFill>
            <a:srgbClr val="E7D25F">
              <a:alpha val="22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2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E568-7A0E-A547-9B81-91902AE1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544E-CF71-6D48-BD93-C3A96DA7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61" y="1397360"/>
            <a:ext cx="16385370" cy="75438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</a:t>
            </a:r>
            <a:r>
              <a:rPr lang="en-US" dirty="0">
                <a:solidFill>
                  <a:srgbClr val="C00000"/>
                </a:solidFill>
              </a:rPr>
              <a:t>&lt;DATA&gt;, </a:t>
            </a:r>
            <a:r>
              <a:rPr lang="en-US" dirty="0"/>
              <a:t>Find </a:t>
            </a:r>
            <a:r>
              <a:rPr lang="en-US" dirty="0">
                <a:solidFill>
                  <a:srgbClr val="C00000"/>
                </a:solidFill>
              </a:rPr>
              <a:t>&lt;ANOMALIES&gt;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		</a:t>
            </a:r>
            <a:r>
              <a:rPr lang="en-US" dirty="0">
                <a:solidFill>
                  <a:schemeClr val="tx1"/>
                </a:solidFill>
              </a:rPr>
              <a:t>e.g. (accounting) Given millions of transactions, find abnormalities</a:t>
            </a:r>
          </a:p>
          <a:p>
            <a:pPr marL="0" indent="0">
              <a:buNone/>
            </a:pPr>
            <a:r>
              <a:rPr lang="en-US" dirty="0"/>
              <a:t>				 We heard you work on anomaly detection.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		Yes, I am very excited. Tell me more.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				</a:t>
            </a:r>
            <a:r>
              <a:rPr lang="en-US" dirty="0"/>
              <a:t>We have lots of data, and want to find anomalies.</a:t>
            </a:r>
          </a:p>
          <a:p>
            <a:pPr marL="0" indent="0">
              <a:buNone/>
            </a:pPr>
            <a:r>
              <a:rPr lang="en-US" dirty="0"/>
              <a:t>		    OK, wait, tell me what your REAL PROBLEMS are. </a:t>
            </a:r>
            <a:br>
              <a:rPr lang="en-US" dirty="0"/>
            </a:br>
            <a:r>
              <a:rPr lang="en-US" dirty="0"/>
              <a:t>				</a:t>
            </a:r>
            <a:r>
              <a:rPr lang="en-US" dirty="0">
                <a:solidFill>
                  <a:srgbClr val="0070C0"/>
                </a:solidFill>
              </a:rPr>
              <a:t>Why</a:t>
            </a:r>
            <a:r>
              <a:rPr lang="en-US" dirty="0"/>
              <a:t> do you want to detect anomalies? </a:t>
            </a:r>
            <a:br>
              <a:rPr lang="en-US" dirty="0"/>
            </a:br>
            <a:r>
              <a:rPr lang="en-US" dirty="0"/>
              <a:t>				</a:t>
            </a:r>
            <a:r>
              <a:rPr lang="en-US" dirty="0">
                <a:solidFill>
                  <a:srgbClr val="0070C0"/>
                </a:solidFill>
              </a:rPr>
              <a:t>What</a:t>
            </a:r>
            <a:r>
              <a:rPr lang="en-US" dirty="0"/>
              <a:t> do you consider to be an anomaly?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1C07E-6F43-1049-BF74-02F905149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931" y="2743200"/>
            <a:ext cx="2133600" cy="3980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2CABD-EDE7-E345-8CDB-A1CCEBDF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3" y="4770438"/>
            <a:ext cx="2656855" cy="415043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615803C-D384-7C4B-9227-DC612DC20FA9}"/>
              </a:ext>
            </a:extLst>
          </p:cNvPr>
          <p:cNvSpPr/>
          <p:nvPr/>
        </p:nvSpPr>
        <p:spPr bwMode="auto">
          <a:xfrm>
            <a:off x="2955131" y="3276600"/>
            <a:ext cx="10591800" cy="927150"/>
          </a:xfrm>
          <a:prstGeom prst="wedgeRoundRectCallout">
            <a:avLst>
              <a:gd name="adj1" fmla="val 60363"/>
              <a:gd name="adj2" fmla="val -1681"/>
              <a:gd name="adj3" fmla="val 16667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DD289C6-8611-CD40-B287-74A344C0F11B}"/>
              </a:ext>
            </a:extLst>
          </p:cNvPr>
          <p:cNvSpPr/>
          <p:nvPr/>
        </p:nvSpPr>
        <p:spPr bwMode="auto">
          <a:xfrm>
            <a:off x="2345531" y="4356410"/>
            <a:ext cx="9220200" cy="927150"/>
          </a:xfrm>
          <a:prstGeom prst="wedgeRoundRectCallout">
            <a:avLst>
              <a:gd name="adj1" fmla="val -54183"/>
              <a:gd name="adj2" fmla="val 34340"/>
              <a:gd name="adj3" fmla="val 16667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3B27D4E-14F2-DC4B-B49A-F6FD3C94EEF1}"/>
              </a:ext>
            </a:extLst>
          </p:cNvPr>
          <p:cNvSpPr/>
          <p:nvPr/>
        </p:nvSpPr>
        <p:spPr bwMode="auto">
          <a:xfrm>
            <a:off x="2955130" y="5625154"/>
            <a:ext cx="11503832" cy="927150"/>
          </a:xfrm>
          <a:prstGeom prst="wedgeRoundRectCallout">
            <a:avLst>
              <a:gd name="adj1" fmla="val 54861"/>
              <a:gd name="adj2" fmla="val -24440"/>
              <a:gd name="adj3" fmla="val 16667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4E83A40-35BF-0049-A2CB-FF4DC038F5BF}"/>
              </a:ext>
            </a:extLst>
          </p:cNvPr>
          <p:cNvSpPr/>
          <p:nvPr/>
        </p:nvSpPr>
        <p:spPr bwMode="auto">
          <a:xfrm>
            <a:off x="2322999" y="6939677"/>
            <a:ext cx="12135963" cy="2038277"/>
          </a:xfrm>
          <a:prstGeom prst="wedgeRoundRectCallout">
            <a:avLst>
              <a:gd name="adj1" fmla="val -53993"/>
              <a:gd name="adj2" fmla="val -24872"/>
              <a:gd name="adj3" fmla="val 16667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E5CC2AC-67AA-E346-B671-7C50CC4477CD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8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EDAA-E798-9C43-B9BB-05A5F595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E235-F040-F14F-ACD0-197CA8C22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Anomaly Detection: Motivation, Formalism, Challenges</a:t>
            </a:r>
          </a:p>
          <a:p>
            <a:pPr>
              <a:spcBef>
                <a:spcPts val="2400"/>
              </a:spcBef>
            </a:pPr>
            <a:r>
              <a:rPr lang="en-US" sz="4800" b="1" dirty="0">
                <a:solidFill>
                  <a:schemeClr val="bg1">
                    <a:lumMod val="65000"/>
                  </a:schemeClr>
                </a:solidFill>
              </a:rPr>
              <a:t>Graph-based Anomaly Detection</a:t>
            </a:r>
          </a:p>
          <a:p>
            <a:pPr lvl="1">
              <a:spcBef>
                <a:spcPts val="1200"/>
              </a:spcBef>
            </a:pPr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General-purpose (single graph)</a:t>
            </a:r>
            <a:br>
              <a:rPr lang="en-US" sz="4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		Global – anomalous nodes</a:t>
            </a:r>
            <a:br>
              <a:rPr lang="en-US" sz="4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		Local – group anomaly</a:t>
            </a:r>
            <a:br>
              <a:rPr lang="en-US" sz="4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		Collective – anomalous groups </a:t>
            </a:r>
          </a:p>
          <a:p>
            <a:pPr lvl="1">
              <a:spcBef>
                <a:spcPts val="1200"/>
              </a:spcBef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Graph-level anomalies</a:t>
            </a:r>
          </a:p>
          <a:p>
            <a:pPr>
              <a:spcBef>
                <a:spcPts val="2400"/>
              </a:spcBef>
            </a:pPr>
            <a:r>
              <a:rPr lang="en-US" sz="4800" dirty="0"/>
              <a:t>Recent Trend: </a:t>
            </a:r>
            <a:r>
              <a:rPr lang="en-US" sz="4800" dirty="0">
                <a:solidFill>
                  <a:srgbClr val="C00000"/>
                </a:solidFill>
              </a:rPr>
              <a:t>Deep Anomaly Detection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4EB0940-CBCF-FF4C-8128-620048170913}"/>
              </a:ext>
            </a:extLst>
          </p:cNvPr>
          <p:cNvSpPr/>
          <p:nvPr/>
        </p:nvSpPr>
        <p:spPr bwMode="auto">
          <a:xfrm>
            <a:off x="27397" y="7239000"/>
            <a:ext cx="821531" cy="838200"/>
          </a:xfrm>
          <a:prstGeom prst="rightArrow">
            <a:avLst/>
          </a:prstGeom>
          <a:solidFill>
            <a:srgbClr val="C00000"/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F46FD53-6FCE-1747-9A4D-ED87DDF5FFCB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12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C43D-DE70-1A4D-A697-60732B1C2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535400" cy="1285875"/>
          </a:xfrm>
        </p:spPr>
        <p:txBody>
          <a:bodyPr/>
          <a:lstStyle/>
          <a:p>
            <a:r>
              <a:rPr lang="en-US" sz="7000" dirty="0"/>
              <a:t>Deep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786A-EADA-434D-A209-D3B68512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learning: transformative for applications in NLP/translation, recommender systems, etc.</a:t>
            </a:r>
          </a:p>
          <a:p>
            <a:r>
              <a:rPr lang="en-US" dirty="0"/>
              <a:t>Why not </a:t>
            </a:r>
            <a:r>
              <a:rPr lang="en-US" b="1" dirty="0">
                <a:solidFill>
                  <a:srgbClr val="0070C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automatically learn data representations </a:t>
            </a:r>
            <a:br>
              <a:rPr lang="en-US" b="1" dirty="0">
                <a:solidFill>
                  <a:srgbClr val="0070C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b="1" dirty="0">
                <a:solidFill>
                  <a:srgbClr val="0070C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for anomaly detection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Ideas easily transfer to graph data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C913971-5B55-0745-B2C6-6215A051F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2555" y="5896885"/>
            <a:ext cx="134707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3200" dirty="0">
                <a:latin typeface="Baskerville" panose="02020502070401020303" pitchFamily="18" charset="0"/>
              </a:rPr>
              <a:t>Deep Learning for Anomaly Detection: A Review. [Pang+] July 2020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6E680617-902E-2E49-B26D-5BF77E157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731" y="6578025"/>
            <a:ext cx="134707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3200" dirty="0">
                <a:latin typeface="Baskerville" panose="02020502070401020303" pitchFamily="18" charset="0"/>
              </a:rPr>
              <a:t>A Unifying Review of Deep and Shallow Anomaly Detection. [Ruff+] Sep. 2020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EF9C07AE-8CFC-AE4D-84E6-D28F90F37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731" y="5235910"/>
            <a:ext cx="14249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3200" dirty="0">
                <a:latin typeface="Baskerville" panose="02020502070401020303" pitchFamily="18" charset="0"/>
              </a:rPr>
              <a:t>Deep Learning for Anomaly Detection: A Survey. [</a:t>
            </a:r>
            <a:r>
              <a:rPr lang="en-US" altLang="en-US" sz="3200" dirty="0" err="1">
                <a:latin typeface="Baskerville" panose="02020502070401020303" pitchFamily="18" charset="0"/>
              </a:rPr>
              <a:t>Chalapathy</a:t>
            </a:r>
            <a:r>
              <a:rPr lang="en-US" altLang="en-US" sz="3200" dirty="0">
                <a:latin typeface="Baskerville" panose="02020502070401020303" pitchFamily="18" charset="0"/>
              </a:rPr>
              <a:t> &amp; Chawla] Jan. 2019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4F4AD33-1D8B-2948-BC7C-64E1E3B16EC8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F252-B4B3-1F44-959C-890F693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Anomaly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6F678-6EBE-2044-8972-E88C7124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31" y="2859041"/>
            <a:ext cx="6400800" cy="30464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8AFAD5-B522-4D47-863B-03CD65E976A2}"/>
              </a:ext>
            </a:extLst>
          </p:cNvPr>
          <p:cNvCxnSpPr>
            <a:cxnSpLocks/>
          </p:cNvCxnSpPr>
          <p:nvPr/>
        </p:nvCxnSpPr>
        <p:spPr bwMode="auto">
          <a:xfrm>
            <a:off x="8974931" y="5865874"/>
            <a:ext cx="494370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3A01E5-7D48-C544-90BD-62A1EDEA0A0A}"/>
              </a:ext>
            </a:extLst>
          </p:cNvPr>
          <p:cNvCxnSpPr>
            <a:cxnSpLocks/>
          </p:cNvCxnSpPr>
          <p:nvPr/>
        </p:nvCxnSpPr>
        <p:spPr bwMode="auto">
          <a:xfrm flipV="1">
            <a:off x="9194238" y="2707658"/>
            <a:ext cx="0" cy="3312142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521C2-15A2-8840-AFBA-BBAD4C8D5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545" y="2755877"/>
            <a:ext cx="3980971" cy="30063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E82F09-47CB-BD40-98A9-828A39DCA81F}"/>
              </a:ext>
            </a:extLst>
          </p:cNvPr>
          <p:cNvSpPr/>
          <p:nvPr/>
        </p:nvSpPr>
        <p:spPr bwMode="auto">
          <a:xfrm>
            <a:off x="9430557" y="2574138"/>
            <a:ext cx="4344974" cy="3137795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B972AE-F286-7B48-9D22-98A97D84ACA4}"/>
              </a:ext>
            </a:extLst>
          </p:cNvPr>
          <p:cNvSpPr/>
          <p:nvPr/>
        </p:nvSpPr>
        <p:spPr bwMode="auto">
          <a:xfrm>
            <a:off x="10727531" y="4084320"/>
            <a:ext cx="164592" cy="164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5982DFF-8A39-AD43-8541-BF183D9D537A}"/>
              </a:ext>
            </a:extLst>
          </p:cNvPr>
          <p:cNvSpPr txBox="1">
            <a:spLocks/>
          </p:cNvSpPr>
          <p:nvPr/>
        </p:nvSpPr>
        <p:spPr>
          <a:xfrm>
            <a:off x="440531" y="1371600"/>
            <a:ext cx="16735046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								</a:t>
            </a:r>
            <a:r>
              <a:rPr lang="en-US" sz="5400" b="1" kern="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Graph Embedding</a:t>
            </a:r>
            <a:endParaRPr lang="en-US" b="1" kern="0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BDD04BC-182D-614B-9C3B-1544524566F8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B5CE218-0ECF-9941-97DD-F3E7FBA3A001}"/>
              </a:ext>
            </a:extLst>
          </p:cNvPr>
          <p:cNvSpPr/>
          <p:nvPr/>
        </p:nvSpPr>
        <p:spPr bwMode="auto">
          <a:xfrm>
            <a:off x="11053275" y="6172200"/>
            <a:ext cx="701510" cy="518437"/>
          </a:xfrm>
          <a:prstGeom prst="down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4D88A-3FD9-1B4F-8C46-34AE34BB20DB}"/>
              </a:ext>
            </a:extLst>
          </p:cNvPr>
          <p:cNvSpPr/>
          <p:nvPr/>
        </p:nvSpPr>
        <p:spPr bwMode="auto">
          <a:xfrm>
            <a:off x="9889331" y="7048128"/>
            <a:ext cx="3048000" cy="1210588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  <a:sym typeface="Helvetica Light" charset="0"/>
              </a:rPr>
              <a:t>Outlier Detector</a:t>
            </a:r>
          </a:p>
        </p:txBody>
      </p:sp>
    </p:spTree>
    <p:extLst>
      <p:ext uri="{BB962C8B-B14F-4D97-AF65-F5344CB8AC3E}">
        <p14:creationId xmlns:p14="http://schemas.microsoft.com/office/powerpoint/2010/main" val="26901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F252-B4B3-1F44-959C-890F693E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D4FB8-2D11-FD46-A13E-D70D929CE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874" y="2286000"/>
            <a:ext cx="7924801" cy="6781803"/>
          </a:xfrm>
        </p:spPr>
        <p:txBody>
          <a:bodyPr/>
          <a:lstStyle/>
          <a:p>
            <a:r>
              <a:rPr lang="en-US" dirty="0"/>
              <a:t>Can seamlessly </a:t>
            </a:r>
            <a:r>
              <a:rPr lang="en-US" b="1" dirty="0">
                <a:solidFill>
                  <a:srgbClr val="1BB038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handle various types of graphs</a:t>
            </a:r>
            <a:r>
              <a:rPr lang="en-US" dirty="0"/>
              <a:t>: labeled, attributed, multi-edges, weights</a:t>
            </a:r>
          </a:p>
          <a:p>
            <a:r>
              <a:rPr lang="en-US" dirty="0"/>
              <a:t>Can do </a:t>
            </a:r>
            <a:r>
              <a:rPr lang="en-US" b="1" dirty="0">
                <a:solidFill>
                  <a:srgbClr val="00B05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end-to-end</a:t>
            </a:r>
            <a:r>
              <a:rPr lang="en-US" dirty="0"/>
              <a:t> learning (one-class, reconstruction)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F72077-2409-9E40-80B5-66D3610F6376}"/>
              </a:ext>
            </a:extLst>
          </p:cNvPr>
          <p:cNvSpPr txBox="1">
            <a:spLocks/>
          </p:cNvSpPr>
          <p:nvPr/>
        </p:nvSpPr>
        <p:spPr>
          <a:xfrm>
            <a:off x="9048762" y="1981200"/>
            <a:ext cx="8003369" cy="5486400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endParaRPr lang="en-US" kern="0" dirty="0"/>
          </a:p>
          <a:p>
            <a:pPr>
              <a:spcBef>
                <a:spcPts val="2400"/>
              </a:spcBef>
            </a:pPr>
            <a:r>
              <a:rPr lang="en-US" kern="0" dirty="0"/>
              <a:t>Embeddings capture </a:t>
            </a:r>
            <a:r>
              <a:rPr lang="en-US" b="1" kern="0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general prevalent patterns</a:t>
            </a:r>
            <a:r>
              <a:rPr lang="en-US" kern="0" dirty="0"/>
              <a:t>, may not be suitable for anomaly detection</a:t>
            </a:r>
          </a:p>
          <a:p>
            <a:r>
              <a:rPr lang="en-US" b="1" kern="0" dirty="0">
                <a:solidFill>
                  <a:srgbClr val="C0000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Hyper-parameter tuning </a:t>
            </a:r>
            <a:r>
              <a:rPr lang="en-US" kern="0" dirty="0"/>
              <a:t>becomes key for success!</a:t>
            </a:r>
          </a:p>
          <a:p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B6FD3-3AEE-2246-AFB7-531757BB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62" y="2209800"/>
            <a:ext cx="972312" cy="934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2D99B-93DD-6D4F-8656-735E86E4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7" y="4767103"/>
            <a:ext cx="972312" cy="934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BBE145-E069-B94A-AFBB-F0931516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62" y="2895600"/>
            <a:ext cx="963375" cy="934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48EFF-CA66-9F4F-B92E-913376FA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506" y="5456728"/>
            <a:ext cx="963375" cy="93418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14D1742-B523-AC4F-82B2-3E54B78D97FC}"/>
              </a:ext>
            </a:extLst>
          </p:cNvPr>
          <p:cNvSpPr txBox="1">
            <a:spLocks/>
          </p:cNvSpPr>
          <p:nvPr/>
        </p:nvSpPr>
        <p:spPr>
          <a:xfrm>
            <a:off x="440531" y="1363414"/>
            <a:ext cx="16899732" cy="7543803"/>
          </a:xfrm>
          <a:prstGeom prst="rect">
            <a:avLst/>
          </a:prstGeom>
        </p:spPr>
        <p:txBody>
          <a:bodyPr vert="horz"/>
          <a:lstStyle>
            <a:lvl1pPr marL="44452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400">
                <a:solidFill>
                  <a:srgbClr val="000000"/>
                </a:solidFill>
                <a:latin typeface="Gill Sans"/>
                <a:ea typeface="+mn-ea"/>
                <a:cs typeface="Gill Sans"/>
                <a:sym typeface="Helvetica Light" charset="0"/>
              </a:defRPr>
            </a:lvl1pPr>
            <a:lvl2pPr marL="889045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40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2pPr>
            <a:lvl3pPr marL="1333567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3pPr>
            <a:lvl4pPr marL="1778089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4pPr>
            <a:lvl5pPr marL="2222612" indent="-444522" algn="l" defTabSz="584229" rtl="0" eaLnBrk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Gill Sans"/>
                <a:ea typeface="Helvetica Light" charset="0"/>
                <a:cs typeface="Gill Sans"/>
                <a:sym typeface="Helvetica Light" charset="0"/>
              </a:defRPr>
            </a:lvl5pPr>
            <a:lvl6pPr marL="2679834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6pPr>
            <a:lvl7pPr marL="3137057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7pPr>
            <a:lvl8pPr marL="3594280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8pPr>
            <a:lvl9pPr marL="4051502" indent="-444522" algn="l" defTabSz="584229" rtl="0" fontAlgn="base" hangingPunct="0">
              <a:spcBef>
                <a:spcPts val="4200"/>
              </a:spcBef>
              <a:spcAft>
                <a:spcPct val="0"/>
              </a:spcAft>
              <a:buSzPct val="75000"/>
              <a:buChar char="•"/>
              <a:defRPr sz="3600">
                <a:solidFill>
                  <a:srgbClr val="000000"/>
                </a:solidFill>
                <a:latin typeface="+mn-lt"/>
                <a:ea typeface="Helvetica Light" charset="0"/>
                <a:cs typeface="+mn-cs"/>
                <a:sym typeface="Helvetica Light" charset="0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								</a:t>
            </a:r>
            <a:r>
              <a:rPr lang="en-US" sz="5400" b="1" kern="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Graph Embedding</a:t>
            </a:r>
            <a:endParaRPr lang="en-US" b="1" kern="0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r>
              <a:rPr lang="en-US" sz="4800" b="1" kern="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Unsupervised model selection </a:t>
            </a:r>
            <a:r>
              <a:rPr lang="en-US" sz="4800" kern="0" dirty="0"/>
              <a:t>– likely a critical future direction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AF3F6E35-70BA-4C4A-B406-EDF8A7A32BFD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5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streamspot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31" y="4227131"/>
            <a:ext cx="2001838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9811" name="Rectangle 3"/>
          <p:cNvSpPr>
            <a:spLocks/>
          </p:cNvSpPr>
          <p:nvPr/>
        </p:nvSpPr>
        <p:spPr bwMode="auto">
          <a:xfrm>
            <a:off x="3741025" y="3135833"/>
            <a:ext cx="9858212" cy="16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lnSpc>
                <a:spcPct val="70000"/>
              </a:lnSpc>
              <a:spcBef>
                <a:spcPts val="1100"/>
              </a:spcBef>
              <a:defRPr/>
            </a:pPr>
            <a:r>
              <a:rPr lang="en-US" sz="6600" dirty="0">
                <a:latin typeface="Gill Sans SemiBold" charset="0"/>
                <a:cs typeface="Gill Sans SemiBold" charset="0"/>
                <a:sym typeface="Gill Sans SemiBold" charset="0"/>
                <a:hlinkClick r:id="rId3"/>
              </a:rPr>
              <a:t>www.cs.cmu.edu/~lakoglu/</a:t>
            </a:r>
            <a:endParaRPr lang="en-US" sz="6600" dirty="0">
              <a:latin typeface="Gill Sans SemiBold" charset="0"/>
              <a:cs typeface="Gill Sans SemiBold" charset="0"/>
              <a:sym typeface="Gill Sans SemiBold" charset="0"/>
            </a:endParaRPr>
          </a:p>
          <a:p>
            <a:pPr algn="l">
              <a:lnSpc>
                <a:spcPct val="70000"/>
              </a:lnSpc>
              <a:spcBef>
                <a:spcPts val="1100"/>
              </a:spcBef>
              <a:defRPr/>
            </a:pPr>
            <a:endParaRPr lang="en-US" sz="6600" dirty="0"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2" name="Rectangle 2"/>
          <p:cNvSpPr>
            <a:spLocks/>
          </p:cNvSpPr>
          <p:nvPr/>
        </p:nvSpPr>
        <p:spPr bwMode="auto">
          <a:xfrm>
            <a:off x="1431131" y="521078"/>
            <a:ext cx="14478000" cy="261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7200" dirty="0">
                <a:latin typeface="Gill Sans SemiBold" charset="0"/>
                <a:cs typeface="Gill Sans SemiBold" charset="0"/>
                <a:sym typeface="Gill Sans SemiBold" charset="0"/>
              </a:rPr>
              <a:t>Graph-based Anomaly Detection</a:t>
            </a:r>
          </a:p>
          <a:p>
            <a:pPr>
              <a:lnSpc>
                <a:spcPct val="80000"/>
              </a:lnSpc>
              <a:defRPr/>
            </a:pPr>
            <a:endParaRPr lang="en-US" sz="6600" dirty="0">
              <a:latin typeface="Gill Sans" panose="020B0502020104020203" pitchFamily="34" charset="-79"/>
              <a:cs typeface="Gill Sans" panose="020B0502020104020203" pitchFamily="34" charset="-79"/>
              <a:sym typeface="Gill Sans SemiBold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sz="6600" dirty="0">
                <a:latin typeface="Gill Sans" panose="020B0502020104020203" pitchFamily="34" charset="-79"/>
                <a:cs typeface="Gill Sans" panose="020B0502020104020203" pitchFamily="34" charset="-79"/>
                <a:sym typeface="Gill Sans SemiBold" charset="0"/>
              </a:rPr>
              <a:t>Code, Data, Papers, Slides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7146131" y="7545627"/>
            <a:ext cx="551475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algn="l"/>
            <a:r>
              <a:rPr lang="en-US" sz="4800" b="1" dirty="0">
                <a:solidFill>
                  <a:srgbClr val="C00000"/>
                </a:solidFill>
                <a:latin typeface="Arial" charset="0"/>
                <a:ea typeface="MS PGothic" charset="0"/>
                <a:cs typeface="MS PGothic" charset="0"/>
              </a:rPr>
              <a:t>Thanks!</a:t>
            </a:r>
            <a:endParaRPr lang="en-US" sz="48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35175" name="Picture 8" descr="http://www3.cs.stonybrook.edu/~leman/PROJECTS/ANOMALY_MINING/nsf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054" y="7049857"/>
            <a:ext cx="1990277" cy="200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6" name="Picture 10" descr="http://fcw.com/~/media/GIG/FCWNow/Logos/darpa%20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986" y="6827177"/>
            <a:ext cx="2401289" cy="24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8" name="Picture 13" descr="https://si0.twimg.com/profile_images/972011392/Detectiv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3531" y="3945766"/>
            <a:ext cx="251460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48C0613F-87F6-E74D-B4B1-DAE870973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5944" y="7684429"/>
            <a:ext cx="2211387" cy="73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2A5BB01-CAB8-E348-A059-EB828B18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3" y="2839678"/>
            <a:ext cx="2656855" cy="4150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8E568-7A0E-A547-9B81-91902AE1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5544E-CF71-6D48-BD93-C3A96DA7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61" y="1371600"/>
            <a:ext cx="16385370" cy="8143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		T</a:t>
            </a:r>
            <a:r>
              <a:rPr lang="en-US" dirty="0"/>
              <a:t>ell me what your REAL PROBLEMS are.</a:t>
            </a:r>
          </a:p>
          <a:p>
            <a:pPr marL="0" indent="0">
              <a:buNone/>
            </a:pPr>
            <a:r>
              <a:rPr lang="en-US" dirty="0"/>
              <a:t>				 We want to find errors, inefficiencies, </a:t>
            </a:r>
            <a:br>
              <a:rPr lang="en-US" dirty="0"/>
            </a:br>
            <a:r>
              <a:rPr lang="en-US" dirty="0"/>
              <a:t>				 malfeasance… We want to save $$$. We also </a:t>
            </a:r>
            <a:br>
              <a:rPr lang="en-US" dirty="0"/>
            </a:br>
            <a:r>
              <a:rPr lang="en-US" dirty="0"/>
              <a:t>				 want YOU to find all unknown anomalies.</a:t>
            </a:r>
          </a:p>
          <a:p>
            <a:pPr marL="0" indent="0">
              <a:buNone/>
            </a:pPr>
            <a:r>
              <a:rPr lang="en-US" dirty="0"/>
              <a:t>				Hmm… OK…?		BTW, we don’t want too many false 													positives. Data sits in a cloud. We also 			OK. OK. What data		have limited budget (for auditing, etc.)…</a:t>
            </a:r>
            <a:br>
              <a:rPr lang="en-US" dirty="0"/>
            </a:br>
            <a:r>
              <a:rPr lang="en-US" dirty="0"/>
              <a:t>				do you have?</a:t>
            </a:r>
            <a:br>
              <a:rPr lang="en-US" dirty="0"/>
            </a:br>
            <a:r>
              <a:rPr lang="en-US" dirty="0"/>
              <a:t>												</a:t>
            </a:r>
            <a:br>
              <a:rPr lang="en-US" dirty="0"/>
            </a:br>
            <a:r>
              <a:rPr lang="en-US" dirty="0"/>
              <a:t>	Given </a:t>
            </a:r>
            <a:r>
              <a:rPr lang="en-US" dirty="0">
                <a:solidFill>
                  <a:srgbClr val="C00000"/>
                </a:solidFill>
              </a:rPr>
              <a:t>&lt;DATA&gt;, </a:t>
            </a:r>
            <a:r>
              <a:rPr lang="en-US" dirty="0"/>
              <a:t>Find </a:t>
            </a:r>
            <a:r>
              <a:rPr lang="en-US" dirty="0">
                <a:solidFill>
                  <a:srgbClr val="C00000"/>
                </a:solidFill>
              </a:rPr>
              <a:t>&lt;ANOMALIES&gt; </a:t>
            </a:r>
            <a:r>
              <a:rPr lang="en-US" dirty="0" err="1">
                <a:solidFill>
                  <a:schemeClr val="tx1"/>
                </a:solidFill>
              </a:rPr>
              <a:t>s.t.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&lt;CONSTRAINTS&gt;</a:t>
            </a:r>
            <a:br>
              <a:rPr lang="en-US" dirty="0">
                <a:solidFill>
                  <a:srgbClr val="C00000"/>
                </a:solidFill>
              </a:rPr>
            </a:br>
            <a:br>
              <a:rPr lang="en-US" dirty="0"/>
            </a:br>
            <a:r>
              <a:rPr lang="en-US" dirty="0">
                <a:sym typeface="Wingdings" pitchFamily="2" charset="2"/>
              </a:rPr>
              <a:t>		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1C07E-6F43-1049-BF74-02F905149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9931" y="762000"/>
            <a:ext cx="2133600" cy="3980597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DD289C6-8611-CD40-B287-74A344C0F11B}"/>
              </a:ext>
            </a:extLst>
          </p:cNvPr>
          <p:cNvSpPr/>
          <p:nvPr/>
        </p:nvSpPr>
        <p:spPr bwMode="auto">
          <a:xfrm>
            <a:off x="2322999" y="1371600"/>
            <a:ext cx="9776132" cy="927150"/>
          </a:xfrm>
          <a:prstGeom prst="wedgeRoundRectCallout">
            <a:avLst>
              <a:gd name="adj1" fmla="val -52083"/>
              <a:gd name="adj2" fmla="val 44524"/>
              <a:gd name="adj3" fmla="val 16667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23B27D4E-14F2-DC4B-B49A-F6FD3C94EEF1}"/>
              </a:ext>
            </a:extLst>
          </p:cNvPr>
          <p:cNvSpPr/>
          <p:nvPr/>
        </p:nvSpPr>
        <p:spPr bwMode="auto">
          <a:xfrm>
            <a:off x="2918215" y="2537999"/>
            <a:ext cx="11009716" cy="2318518"/>
          </a:xfrm>
          <a:prstGeom prst="wedgeRoundRectCallout">
            <a:avLst>
              <a:gd name="adj1" fmla="val 57629"/>
              <a:gd name="adj2" fmla="val -41631"/>
              <a:gd name="adj3" fmla="val 16667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4E83A40-35BF-0049-A2CB-FF4DC038F5BF}"/>
              </a:ext>
            </a:extLst>
          </p:cNvPr>
          <p:cNvSpPr/>
          <p:nvPr/>
        </p:nvSpPr>
        <p:spPr bwMode="auto">
          <a:xfrm>
            <a:off x="2918215" y="5095766"/>
            <a:ext cx="3846916" cy="840302"/>
          </a:xfrm>
          <a:prstGeom prst="wedgeRoundRectCallout">
            <a:avLst>
              <a:gd name="adj1" fmla="val -79013"/>
              <a:gd name="adj2" fmla="val -47194"/>
              <a:gd name="adj3" fmla="val 16667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EB0ABCA-5BB2-5349-815F-ADCEBC329579}"/>
              </a:ext>
            </a:extLst>
          </p:cNvPr>
          <p:cNvSpPr/>
          <p:nvPr/>
        </p:nvSpPr>
        <p:spPr bwMode="auto">
          <a:xfrm>
            <a:off x="7469388" y="5095766"/>
            <a:ext cx="9582743" cy="2318517"/>
          </a:xfrm>
          <a:prstGeom prst="wedgeRoundRectCallout">
            <a:avLst>
              <a:gd name="adj1" fmla="val 38506"/>
              <a:gd name="adj2" fmla="val -60008"/>
              <a:gd name="adj3" fmla="val 16667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0435FB4E-6148-964F-BDA0-B4943E95CE9B}"/>
              </a:ext>
            </a:extLst>
          </p:cNvPr>
          <p:cNvSpPr/>
          <p:nvPr/>
        </p:nvSpPr>
        <p:spPr bwMode="auto">
          <a:xfrm>
            <a:off x="2380742" y="6302214"/>
            <a:ext cx="4841589" cy="1927385"/>
          </a:xfrm>
          <a:prstGeom prst="wedgeRoundRectCallout">
            <a:avLst>
              <a:gd name="adj1" fmla="val -56253"/>
              <a:gd name="adj2" fmla="val -43545"/>
              <a:gd name="adj3" fmla="val 16667"/>
            </a:avLst>
          </a:prstGeom>
          <a:noFill/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0FDCA52-FB93-5944-855A-FCB9FE6EE529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6FF9A-3137-2844-85DF-983EF1CD8949}"/>
              </a:ext>
            </a:extLst>
          </p:cNvPr>
          <p:cNvSpPr/>
          <p:nvPr/>
        </p:nvSpPr>
        <p:spPr bwMode="auto">
          <a:xfrm>
            <a:off x="7374731" y="4926634"/>
            <a:ext cx="9883851" cy="2845766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211A8-BFC4-6D4B-8BA8-1763763408B5}"/>
              </a:ext>
            </a:extLst>
          </p:cNvPr>
          <p:cNvSpPr/>
          <p:nvPr/>
        </p:nvSpPr>
        <p:spPr bwMode="auto">
          <a:xfrm>
            <a:off x="1964531" y="6208369"/>
            <a:ext cx="5428657" cy="2067623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37221-13E9-5F4C-8816-A9DD0DAE0349}"/>
              </a:ext>
            </a:extLst>
          </p:cNvPr>
          <p:cNvSpPr/>
          <p:nvPr/>
        </p:nvSpPr>
        <p:spPr bwMode="auto">
          <a:xfrm>
            <a:off x="1050131" y="8650319"/>
            <a:ext cx="14404170" cy="493681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2" grpId="0" animBg="1"/>
      <p:bldP spid="13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6084E1-BC17-6F4D-9DBF-1D918AA13500}"/>
              </a:ext>
            </a:extLst>
          </p:cNvPr>
          <p:cNvGrpSpPr/>
          <p:nvPr/>
        </p:nvGrpSpPr>
        <p:grpSpPr>
          <a:xfrm>
            <a:off x="8593931" y="2724393"/>
            <a:ext cx="4941720" cy="4514607"/>
            <a:chOff x="8481541" y="2796658"/>
            <a:chExt cx="4941720" cy="4514607"/>
          </a:xfrm>
        </p:grpSpPr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67EBCD3-2D16-0D44-A6FD-5A77F0F5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1541" y="2817720"/>
              <a:ext cx="4941720" cy="4493545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4803695-3683-6C4A-BC22-BA0D34CB3041}"/>
                </a:ext>
              </a:extLst>
            </p:cNvPr>
            <p:cNvSpPr/>
            <p:nvPr/>
          </p:nvSpPr>
          <p:spPr bwMode="auto">
            <a:xfrm>
              <a:off x="10803731" y="2796658"/>
              <a:ext cx="2619530" cy="944465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29369B-56AA-6544-A273-2C5CBF14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1" y="85725"/>
            <a:ext cx="16823532" cy="1285875"/>
          </a:xfrm>
        </p:spPr>
        <p:txBody>
          <a:bodyPr/>
          <a:lstStyle/>
          <a:p>
            <a:r>
              <a:rPr lang="en-US" dirty="0"/>
              <a:t>Graph-based 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84A45-7869-4646-8A3B-D01AFCCA3633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/>
              <a:t>Often, underlying data is unmistakably </a:t>
            </a:r>
            <a:r>
              <a:rPr lang="en-US" dirty="0">
                <a:solidFill>
                  <a:srgbClr val="0070C0"/>
                </a:solidFill>
              </a:rPr>
              <a:t>relational</a:t>
            </a:r>
            <a:r>
              <a:rPr lang="en-US" dirty="0"/>
              <a:t>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18EE3F-C0B1-CA44-B2F6-00053787278A}"/>
              </a:ext>
            </a:extLst>
          </p:cNvPr>
          <p:cNvGrpSpPr/>
          <p:nvPr/>
        </p:nvGrpSpPr>
        <p:grpSpPr>
          <a:xfrm>
            <a:off x="592931" y="2718626"/>
            <a:ext cx="2792127" cy="4136242"/>
            <a:chOff x="1646723" y="2636838"/>
            <a:chExt cx="2168040" cy="3578225"/>
          </a:xfrm>
        </p:grpSpPr>
        <p:sp>
          <p:nvSpPr>
            <p:cNvPr id="5" name="TextBox 2">
              <a:extLst>
                <a:ext uri="{FF2B5EF4-FFF2-40B4-BE49-F238E27FC236}">
                  <a16:creationId xmlns:a16="http://schemas.microsoft.com/office/drawing/2014/main" id="{E02E88AF-3E75-7E43-A644-7424D56C0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704975" y="4687095"/>
              <a:ext cx="4921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latin typeface="Tahoma" panose="020B0604030504040204" pitchFamily="34" charset="0"/>
                </a:rPr>
                <a:t>…</a:t>
              </a:r>
            </a:p>
          </p:txBody>
        </p:sp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9D4A9F20-36C4-0245-8200-615F64E55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3366294" y="4568031"/>
              <a:ext cx="4349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…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031E102-1D43-A341-825A-E25E09CA3CD6}"/>
                </a:ext>
              </a:extLst>
            </p:cNvPr>
            <p:cNvCxnSpPr/>
            <p:nvPr/>
          </p:nvCxnSpPr>
          <p:spPr bwMode="auto">
            <a:xfrm flipH="1">
              <a:off x="2279650" y="2971800"/>
              <a:ext cx="871538" cy="18415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C004C24-254B-8A48-99E0-03334BC64638}"/>
                </a:ext>
              </a:extLst>
            </p:cNvPr>
            <p:cNvCxnSpPr/>
            <p:nvPr/>
          </p:nvCxnSpPr>
          <p:spPr bwMode="auto">
            <a:xfrm flipH="1" flipV="1">
              <a:off x="2279650" y="3155950"/>
              <a:ext cx="873125" cy="473075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5175A2-0647-3A4C-A7E8-AAA07BD0776E}"/>
                </a:ext>
              </a:extLst>
            </p:cNvPr>
            <p:cNvCxnSpPr/>
            <p:nvPr/>
          </p:nvCxnSpPr>
          <p:spPr bwMode="auto">
            <a:xfrm flipH="1" flipV="1">
              <a:off x="2279650" y="3155950"/>
              <a:ext cx="884238" cy="2122488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8BCFE0-3398-4140-AA5D-DA7CF45D6FF7}"/>
                </a:ext>
              </a:extLst>
            </p:cNvPr>
            <p:cNvCxnSpPr/>
            <p:nvPr/>
          </p:nvCxnSpPr>
          <p:spPr bwMode="auto">
            <a:xfrm flipH="1">
              <a:off x="2309813" y="3629025"/>
              <a:ext cx="842962" cy="525463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6A8B33-DB5E-7D49-8F0B-4FADD4DAF587}"/>
                </a:ext>
              </a:extLst>
            </p:cNvPr>
            <p:cNvCxnSpPr/>
            <p:nvPr/>
          </p:nvCxnSpPr>
          <p:spPr bwMode="auto">
            <a:xfrm flipH="1">
              <a:off x="2336800" y="3629025"/>
              <a:ext cx="815975" cy="208280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2B1751A-2549-C74C-B1D2-EB758808DE55}"/>
                </a:ext>
              </a:extLst>
            </p:cNvPr>
            <p:cNvCxnSpPr/>
            <p:nvPr/>
          </p:nvCxnSpPr>
          <p:spPr bwMode="auto">
            <a:xfrm flipH="1">
              <a:off x="2335213" y="5278438"/>
              <a:ext cx="828675" cy="442912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0CC9695-11FF-9046-A734-8AC954750CFB}"/>
                </a:ext>
              </a:extLst>
            </p:cNvPr>
            <p:cNvCxnSpPr/>
            <p:nvPr/>
          </p:nvCxnSpPr>
          <p:spPr bwMode="auto">
            <a:xfrm flipH="1" flipV="1">
              <a:off x="2309813" y="4154488"/>
              <a:ext cx="842962" cy="169862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5DDE1BA-BA0A-CD4F-8041-8C8D3DF6826F}"/>
                </a:ext>
              </a:extLst>
            </p:cNvPr>
            <p:cNvCxnSpPr/>
            <p:nvPr/>
          </p:nvCxnSpPr>
          <p:spPr bwMode="auto">
            <a:xfrm flipH="1">
              <a:off x="2335213" y="2971800"/>
              <a:ext cx="815975" cy="1179513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C0125A-2291-4643-A760-F262A227A399}"/>
                </a:ext>
              </a:extLst>
            </p:cNvPr>
            <p:cNvCxnSpPr/>
            <p:nvPr/>
          </p:nvCxnSpPr>
          <p:spPr bwMode="auto">
            <a:xfrm flipH="1" flipV="1">
              <a:off x="2309813" y="5695950"/>
              <a:ext cx="841375" cy="238125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757C2DC2-AF77-604B-B8F3-BB5632E1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951" y="2860582"/>
              <a:ext cx="670085" cy="670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4">
              <a:extLst>
                <a:ext uri="{FF2B5EF4-FFF2-40B4-BE49-F238E27FC236}">
                  <a16:creationId xmlns:a16="http://schemas.microsoft.com/office/drawing/2014/main" id="{B85CE6FA-F632-334C-96E0-AFADAC9A5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806" y="3863923"/>
              <a:ext cx="663047" cy="664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66">
              <a:extLst>
                <a:ext uri="{FF2B5EF4-FFF2-40B4-BE49-F238E27FC236}">
                  <a16:creationId xmlns:a16="http://schemas.microsoft.com/office/drawing/2014/main" id="{2C7FFC56-2332-5848-8B78-69D726A66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723" y="5318191"/>
              <a:ext cx="664318" cy="664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id="{A11163D0-2B15-004A-80AF-CCBF1E4A9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8175" y="2636838"/>
              <a:ext cx="573088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7">
              <a:extLst>
                <a:ext uri="{FF2B5EF4-FFF2-40B4-BE49-F238E27FC236}">
                  <a16:creationId xmlns:a16="http://schemas.microsoft.com/office/drawing/2014/main" id="{B1882DD9-D4EF-1B48-8728-3DD800027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050" y="3308350"/>
              <a:ext cx="573088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69">
              <a:extLst>
                <a:ext uri="{FF2B5EF4-FFF2-40B4-BE49-F238E27FC236}">
                  <a16:creationId xmlns:a16="http://schemas.microsoft.com/office/drawing/2014/main" id="{4200B554-959A-7847-9A61-F21DCE10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050" y="3990975"/>
              <a:ext cx="573088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70">
              <a:extLst>
                <a:ext uri="{FF2B5EF4-FFF2-40B4-BE49-F238E27FC236}">
                  <a16:creationId xmlns:a16="http://schemas.microsoft.com/office/drawing/2014/main" id="{5A8AAC73-28EC-DA41-8793-81562C2A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5000625"/>
              <a:ext cx="571500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72">
              <a:extLst>
                <a:ext uri="{FF2B5EF4-FFF2-40B4-BE49-F238E27FC236}">
                  <a16:creationId xmlns:a16="http://schemas.microsoft.com/office/drawing/2014/main" id="{8EA6A640-5854-3542-BD2F-DCA5053CE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5641975"/>
              <a:ext cx="571500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FDABBC49-9F9E-AE49-A8DA-8A3D7366F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028" y="5493325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Down, thumbs, o icon - Free download on Iconfinder">
              <a:extLst>
                <a:ext uri="{FF2B5EF4-FFF2-40B4-BE49-F238E27FC236}">
                  <a16:creationId xmlns:a16="http://schemas.microsoft.com/office/drawing/2014/main" id="{A6078EB2-47C0-F842-8EDC-957C47700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517" y="4720084"/>
              <a:ext cx="403953" cy="40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80CFF499-0E27-F245-A5F0-A526465C1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947" y="2722563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FA4F46C0-491B-7D4D-A01D-3AC7CA7D9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765" y="3043374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690DE9D9-A2BB-F64D-A155-29011E7B1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143" y="3582363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Thumbs up Icons - Download 390 Free Thumbs up icons here">
              <a:extLst>
                <a:ext uri="{FF2B5EF4-FFF2-40B4-BE49-F238E27FC236}">
                  <a16:creationId xmlns:a16="http://schemas.microsoft.com/office/drawing/2014/main" id="{BD41955E-A8D5-B249-AF25-2A9816921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389" y="3930212"/>
              <a:ext cx="392551" cy="39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50E063-AE9E-1741-80C8-27C3D7C9EA6B}"/>
              </a:ext>
            </a:extLst>
          </p:cNvPr>
          <p:cNvGrpSpPr/>
          <p:nvPr/>
        </p:nvGrpSpPr>
        <p:grpSpPr>
          <a:xfrm>
            <a:off x="4641835" y="3919102"/>
            <a:ext cx="2790870" cy="4274122"/>
            <a:chOff x="1347788" y="2647950"/>
            <a:chExt cx="2466975" cy="3608388"/>
          </a:xfrm>
        </p:grpSpPr>
        <p:pic>
          <p:nvPicPr>
            <p:cNvPr id="32" name="Picture 1">
              <a:extLst>
                <a:ext uri="{FF2B5EF4-FFF2-40B4-BE49-F238E27FC236}">
                  <a16:creationId xmlns:a16="http://schemas.microsoft.com/office/drawing/2014/main" id="{1963691E-0D5B-4E4D-B0F1-9B05B60FC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788" y="2689225"/>
              <a:ext cx="931862" cy="93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7">
              <a:extLst>
                <a:ext uri="{FF2B5EF4-FFF2-40B4-BE49-F238E27FC236}">
                  <a16:creationId xmlns:a16="http://schemas.microsoft.com/office/drawing/2014/main" id="{DE94EFB0-63EB-6840-8085-544ABAD61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3689350"/>
              <a:ext cx="931863" cy="93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8">
              <a:extLst>
                <a:ext uri="{FF2B5EF4-FFF2-40B4-BE49-F238E27FC236}">
                  <a16:creationId xmlns:a16="http://schemas.microsoft.com/office/drawing/2014/main" id="{F300EB8F-86D7-4342-9F60-24D8CED8B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938" y="5245100"/>
              <a:ext cx="931862" cy="93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2">
              <a:extLst>
                <a:ext uri="{FF2B5EF4-FFF2-40B4-BE49-F238E27FC236}">
                  <a16:creationId xmlns:a16="http://schemas.microsoft.com/office/drawing/2014/main" id="{68540D37-88C7-4248-855B-82B25F334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627981" y="4674395"/>
              <a:ext cx="4921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latin typeface="Tahoma" panose="020B0604030504040204" pitchFamily="34" charset="0"/>
                </a:rPr>
                <a:t>…</a:t>
              </a:r>
            </a:p>
          </p:txBody>
        </p:sp>
        <p:pic>
          <p:nvPicPr>
            <p:cNvPr id="36" name="Picture 5">
              <a:extLst>
                <a:ext uri="{FF2B5EF4-FFF2-40B4-BE49-F238E27FC236}">
                  <a16:creationId xmlns:a16="http://schemas.microsoft.com/office/drawing/2014/main" id="{AAD38722-0F94-F449-BF3B-45F10938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1188" y="2647950"/>
              <a:ext cx="644525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1">
              <a:extLst>
                <a:ext uri="{FF2B5EF4-FFF2-40B4-BE49-F238E27FC236}">
                  <a16:creationId xmlns:a16="http://schemas.microsoft.com/office/drawing/2014/main" id="{76325619-4271-EE46-BF31-593AA7D5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775" y="3305175"/>
              <a:ext cx="64611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2">
              <a:extLst>
                <a:ext uri="{FF2B5EF4-FFF2-40B4-BE49-F238E27FC236}">
                  <a16:creationId xmlns:a16="http://schemas.microsoft.com/office/drawing/2014/main" id="{484B9D14-DBD7-E74E-AE7D-BFBF7463F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775" y="4002088"/>
              <a:ext cx="646113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3">
              <a:extLst>
                <a:ext uri="{FF2B5EF4-FFF2-40B4-BE49-F238E27FC236}">
                  <a16:creationId xmlns:a16="http://schemas.microsoft.com/office/drawing/2014/main" id="{CD542ABC-94D3-E948-8103-EE5DE3422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3888" y="4956175"/>
              <a:ext cx="646112" cy="64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4">
              <a:extLst>
                <a:ext uri="{FF2B5EF4-FFF2-40B4-BE49-F238E27FC236}">
                  <a16:creationId xmlns:a16="http://schemas.microsoft.com/office/drawing/2014/main" id="{9471588E-89B5-B741-9C77-7479E33F8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1188" y="5611813"/>
              <a:ext cx="644525" cy="64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5A0DA008-3EAC-C446-973D-70AC2B1B9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3366294" y="4568031"/>
              <a:ext cx="43497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Tahoma" panose="020B0604030504040204" pitchFamily="34" charset="0"/>
                </a:rPr>
                <a:t>…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BB9A4F5-72BE-2A46-922B-AC8BD2F9EFBE}"/>
                </a:ext>
              </a:extLst>
            </p:cNvPr>
            <p:cNvCxnSpPr>
              <a:stCxn id="36" idx="1"/>
              <a:endCxn id="32" idx="3"/>
            </p:cNvCxnSpPr>
            <p:nvPr/>
          </p:nvCxnSpPr>
          <p:spPr bwMode="auto">
            <a:xfrm flipH="1">
              <a:off x="2279650" y="2971800"/>
              <a:ext cx="871538" cy="18415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8C9AD01-8D95-7544-88F1-3A38A4AC558A}"/>
                </a:ext>
              </a:extLst>
            </p:cNvPr>
            <p:cNvCxnSpPr>
              <a:stCxn id="37" idx="1"/>
              <a:endCxn id="32" idx="3"/>
            </p:cNvCxnSpPr>
            <p:nvPr/>
          </p:nvCxnSpPr>
          <p:spPr bwMode="auto">
            <a:xfrm flipH="1" flipV="1">
              <a:off x="2279650" y="3155950"/>
              <a:ext cx="873125" cy="473075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7C8E6F8-61EA-9B4D-9594-A4C5E1621C87}"/>
                </a:ext>
              </a:extLst>
            </p:cNvPr>
            <p:cNvCxnSpPr>
              <a:stCxn id="39" idx="1"/>
              <a:endCxn id="32" idx="3"/>
            </p:cNvCxnSpPr>
            <p:nvPr/>
          </p:nvCxnSpPr>
          <p:spPr bwMode="auto">
            <a:xfrm flipH="1" flipV="1">
              <a:off x="2279650" y="3155950"/>
              <a:ext cx="884238" cy="2122488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9105EC-39E4-014E-939A-7A54CC33F5F1}"/>
                </a:ext>
              </a:extLst>
            </p:cNvPr>
            <p:cNvCxnSpPr>
              <a:stCxn id="37" idx="1"/>
              <a:endCxn id="33" idx="3"/>
            </p:cNvCxnSpPr>
            <p:nvPr/>
          </p:nvCxnSpPr>
          <p:spPr bwMode="auto">
            <a:xfrm flipH="1">
              <a:off x="2309813" y="3629025"/>
              <a:ext cx="842962" cy="525463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78925BD-388B-5141-AAEC-AC624D13BD7F}"/>
                </a:ext>
              </a:extLst>
            </p:cNvPr>
            <p:cNvCxnSpPr>
              <a:stCxn id="37" idx="1"/>
              <a:endCxn id="34" idx="3"/>
            </p:cNvCxnSpPr>
            <p:nvPr/>
          </p:nvCxnSpPr>
          <p:spPr bwMode="auto">
            <a:xfrm flipH="1">
              <a:off x="2336800" y="3629025"/>
              <a:ext cx="815975" cy="2082800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DB1D95F-6CF0-2741-B17B-F8781ADC4182}"/>
                </a:ext>
              </a:extLst>
            </p:cNvPr>
            <p:cNvCxnSpPr>
              <a:stCxn id="39" idx="1"/>
            </p:cNvCxnSpPr>
            <p:nvPr/>
          </p:nvCxnSpPr>
          <p:spPr bwMode="auto">
            <a:xfrm flipH="1">
              <a:off x="2335213" y="5278438"/>
              <a:ext cx="828675" cy="442912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887E306-54A1-A446-9390-528C2E96C301}"/>
                </a:ext>
              </a:extLst>
            </p:cNvPr>
            <p:cNvCxnSpPr>
              <a:stCxn id="38" idx="1"/>
              <a:endCxn id="33" idx="3"/>
            </p:cNvCxnSpPr>
            <p:nvPr/>
          </p:nvCxnSpPr>
          <p:spPr bwMode="auto">
            <a:xfrm flipH="1" flipV="1">
              <a:off x="2309813" y="4154488"/>
              <a:ext cx="842962" cy="169862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D7B991F-6662-DD49-9063-492EAE5FE09B}"/>
                </a:ext>
              </a:extLst>
            </p:cNvPr>
            <p:cNvCxnSpPr>
              <a:stCxn id="36" idx="1"/>
            </p:cNvCxnSpPr>
            <p:nvPr/>
          </p:nvCxnSpPr>
          <p:spPr bwMode="auto">
            <a:xfrm flipH="1">
              <a:off x="2335213" y="2971800"/>
              <a:ext cx="815975" cy="1179513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74FAEB5-C884-3345-A4DE-55BD6F281C4B}"/>
                </a:ext>
              </a:extLst>
            </p:cNvPr>
            <p:cNvCxnSpPr>
              <a:stCxn id="40" idx="1"/>
            </p:cNvCxnSpPr>
            <p:nvPr/>
          </p:nvCxnSpPr>
          <p:spPr bwMode="auto">
            <a:xfrm flipH="1" flipV="1">
              <a:off x="2309813" y="5695950"/>
              <a:ext cx="841375" cy="238125"/>
            </a:xfrm>
            <a:prstGeom prst="straightConnector1">
              <a:avLst/>
            </a:prstGeom>
            <a:noFill/>
            <a:ln w="317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82" name="TextBox 9">
            <a:extLst>
              <a:ext uri="{FF2B5EF4-FFF2-40B4-BE49-F238E27FC236}">
                <a16:creationId xmlns:a16="http://schemas.microsoft.com/office/drawing/2014/main" id="{3773A623-2C58-3541-A435-5C6728A6B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85" y="7019390"/>
            <a:ext cx="2871299" cy="10772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user-business </a:t>
            </a:r>
            <a:b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</a:b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reviews</a:t>
            </a: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id="{8A74DBF4-EB02-A34A-BF91-6F773664D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195" y="7296876"/>
            <a:ext cx="4009431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account transactions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12A8982-A297-6B4F-A15A-CB501B05DDEE}"/>
              </a:ext>
            </a:extLst>
          </p:cNvPr>
          <p:cNvGrpSpPr/>
          <p:nvPr/>
        </p:nvGrpSpPr>
        <p:grpSpPr>
          <a:xfrm>
            <a:off x="12142104" y="2990513"/>
            <a:ext cx="4757627" cy="5772487"/>
            <a:chOff x="12142104" y="2209800"/>
            <a:chExt cx="4757627" cy="5772487"/>
          </a:xfrm>
        </p:grpSpPr>
        <p:pic>
          <p:nvPicPr>
            <p:cNvPr id="26628" name="Picture 4" descr="Surgery, people, Surgeon, uniform, doctor, physician, Medical Professional  icon">
              <a:extLst>
                <a:ext uri="{FF2B5EF4-FFF2-40B4-BE49-F238E27FC236}">
                  <a16:creationId xmlns:a16="http://schemas.microsoft.com/office/drawing/2014/main" id="{CA4051C3-63CE-5648-AF0C-B101750DF4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3531" y="2514600"/>
              <a:ext cx="821493" cy="821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4" descr="Surgery, people, Surgeon, uniform, doctor, physician, Medical Professional  icon">
              <a:extLst>
                <a:ext uri="{FF2B5EF4-FFF2-40B4-BE49-F238E27FC236}">
                  <a16:creationId xmlns:a16="http://schemas.microsoft.com/office/drawing/2014/main" id="{E1D05F20-EDB8-3E4E-9C7D-AD2390105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29667" y="3479696"/>
              <a:ext cx="821493" cy="821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4" descr="Surgery, people, Surgeon, uniform, doctor, physician, Medical Professional  icon">
              <a:extLst>
                <a:ext uri="{FF2B5EF4-FFF2-40B4-BE49-F238E27FC236}">
                  <a16:creationId xmlns:a16="http://schemas.microsoft.com/office/drawing/2014/main" id="{58DE9EFC-BB2C-0542-8565-0589D8CEC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2517" y="4605546"/>
              <a:ext cx="821493" cy="821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2">
              <a:extLst>
                <a:ext uri="{FF2B5EF4-FFF2-40B4-BE49-F238E27FC236}">
                  <a16:creationId xmlns:a16="http://schemas.microsoft.com/office/drawing/2014/main" id="{521A27E2-5A34-BF4D-87A1-0C816C34D7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3295915" y="5609592"/>
              <a:ext cx="582920" cy="522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latin typeface="Tahoma" panose="020B0604030504040204" pitchFamily="34" charset="0"/>
                </a:rPr>
                <a:t>…</a:t>
              </a:r>
            </a:p>
          </p:txBody>
        </p:sp>
        <p:pic>
          <p:nvPicPr>
            <p:cNvPr id="91" name="Picture 4" descr="Surgery, people, Surgeon, uniform, doctor, physician, Medical Professional  icon">
              <a:extLst>
                <a:ext uri="{FF2B5EF4-FFF2-40B4-BE49-F238E27FC236}">
                  <a16:creationId xmlns:a16="http://schemas.microsoft.com/office/drawing/2014/main" id="{04D539F0-BC33-C54E-A517-48C0AEEB8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2517" y="6354406"/>
              <a:ext cx="821493" cy="821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36" name="Picture 12" descr="Patient, injury, hand broken, ortho icon - Download on Iconfinder">
              <a:extLst>
                <a:ext uri="{FF2B5EF4-FFF2-40B4-BE49-F238E27FC236}">
                  <a16:creationId xmlns:a16="http://schemas.microsoft.com/office/drawing/2014/main" id="{13AFBD3B-B62E-954E-A669-CC3C7D109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69128" y="2757396"/>
              <a:ext cx="1054208" cy="105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12" descr="Patient, injury, hand broken, ortho icon - Download on Iconfinder">
              <a:extLst>
                <a:ext uri="{FF2B5EF4-FFF2-40B4-BE49-F238E27FC236}">
                  <a16:creationId xmlns:a16="http://schemas.microsoft.com/office/drawing/2014/main" id="{3D6E155E-87F6-1A40-98E3-5AC8E1EAEA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10133" y="3756834"/>
              <a:ext cx="1054208" cy="105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12" descr="Patient, injury, hand broken, ortho icon - Download on Iconfinder">
              <a:extLst>
                <a:ext uri="{FF2B5EF4-FFF2-40B4-BE49-F238E27FC236}">
                  <a16:creationId xmlns:a16="http://schemas.microsoft.com/office/drawing/2014/main" id="{B4919C8E-D562-C24F-AB9D-BCE0C5565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2983" y="4742179"/>
              <a:ext cx="1054208" cy="105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40" name="Picture 16" descr="Hospital Icon Png #343858 - Free Icons Library">
              <a:extLst>
                <a:ext uri="{FF2B5EF4-FFF2-40B4-BE49-F238E27FC236}">
                  <a16:creationId xmlns:a16="http://schemas.microsoft.com/office/drawing/2014/main" id="{9FF080E2-F44A-B248-82E5-EAAE05A16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6359" y="2209800"/>
              <a:ext cx="917575" cy="917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6" descr="Hospital Icon Png #343858 - Free Icons Library">
              <a:extLst>
                <a:ext uri="{FF2B5EF4-FFF2-40B4-BE49-F238E27FC236}">
                  <a16:creationId xmlns:a16="http://schemas.microsoft.com/office/drawing/2014/main" id="{B05EB9DB-A365-D849-BADE-088600F24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8459" y="3288526"/>
              <a:ext cx="917575" cy="917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6" descr="Hospital Icon Png #343858 - Free Icons Library">
              <a:extLst>
                <a:ext uri="{FF2B5EF4-FFF2-40B4-BE49-F238E27FC236}">
                  <a16:creationId xmlns:a16="http://schemas.microsoft.com/office/drawing/2014/main" id="{849EDFE5-8442-B14A-964B-7DDF068DF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6049" y="4358501"/>
              <a:ext cx="917575" cy="917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5">
              <a:extLst>
                <a:ext uri="{FF2B5EF4-FFF2-40B4-BE49-F238E27FC236}">
                  <a16:creationId xmlns:a16="http://schemas.microsoft.com/office/drawing/2014/main" id="{E29F9DFB-3FFC-8E42-AD2B-28A6BEF03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6104989" y="5443893"/>
              <a:ext cx="51969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200" dirty="0">
                  <a:latin typeface="Tahoma" panose="020B0604030504040204" pitchFamily="34" charset="0"/>
                </a:rPr>
                <a:t>…</a:t>
              </a:r>
            </a:p>
          </p:txBody>
        </p:sp>
        <p:pic>
          <p:nvPicPr>
            <p:cNvPr id="104" name="Picture 16" descr="Hospital Icon Png #343858 - Free Icons Library">
              <a:extLst>
                <a:ext uri="{FF2B5EF4-FFF2-40B4-BE49-F238E27FC236}">
                  <a16:creationId xmlns:a16="http://schemas.microsoft.com/office/drawing/2014/main" id="{FAB2C962-2024-474D-A68A-16FA94F2DF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5513" y="6046343"/>
              <a:ext cx="917575" cy="917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6" descr="Hospital Icon Png #343858 - Free Icons Library">
              <a:extLst>
                <a:ext uri="{FF2B5EF4-FFF2-40B4-BE49-F238E27FC236}">
                  <a16:creationId xmlns:a16="http://schemas.microsoft.com/office/drawing/2014/main" id="{4892E6A6-D301-8C49-BB7F-88F167B6B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2156" y="7064712"/>
              <a:ext cx="917575" cy="917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2" descr="Patient, injury, hand broken, ortho icon - Download on Iconfinder">
              <a:extLst>
                <a:ext uri="{FF2B5EF4-FFF2-40B4-BE49-F238E27FC236}">
                  <a16:creationId xmlns:a16="http://schemas.microsoft.com/office/drawing/2014/main" id="{C9E1A7C8-90C1-674F-9D96-7919621D9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9942" y="6649211"/>
              <a:ext cx="1054208" cy="105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A3A06D03-781C-AD48-BD5F-156E62017791}"/>
                </a:ext>
              </a:extLst>
            </p:cNvPr>
            <p:cNvSpPr/>
            <p:nvPr/>
          </p:nvSpPr>
          <p:spPr bwMode="auto">
            <a:xfrm rot="14173876">
              <a:off x="12528171" y="2612428"/>
              <a:ext cx="2096619" cy="2868753"/>
            </a:xfrm>
            <a:prstGeom prst="arc">
              <a:avLst>
                <a:gd name="adj1" fmla="val 14243316"/>
                <a:gd name="adj2" fmla="val 0"/>
              </a:avLst>
            </a:prstGeom>
            <a:noFill/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lg" len="lg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F5454620-B9DF-D242-833E-6DEE80366E5C}"/>
                </a:ext>
              </a:extLst>
            </p:cNvPr>
            <p:cNvSpPr/>
            <p:nvPr/>
          </p:nvSpPr>
          <p:spPr bwMode="auto">
            <a:xfrm rot="4010506">
              <a:off x="11874981" y="3103085"/>
              <a:ext cx="2731426" cy="1527133"/>
            </a:xfrm>
            <a:prstGeom prst="arc">
              <a:avLst>
                <a:gd name="adj1" fmla="val 14243316"/>
                <a:gd name="adj2" fmla="val 0"/>
              </a:avLst>
            </a:prstGeom>
            <a:noFill/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lg" len="lg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sp>
          <p:nvSpPr>
            <p:cNvPr id="118" name="Arc 117">
              <a:extLst>
                <a:ext uri="{FF2B5EF4-FFF2-40B4-BE49-F238E27FC236}">
                  <a16:creationId xmlns:a16="http://schemas.microsoft.com/office/drawing/2014/main" id="{70E87D04-BC07-3F4D-AAF4-D9AA5A8ABF5D}"/>
                </a:ext>
              </a:extLst>
            </p:cNvPr>
            <p:cNvSpPr/>
            <p:nvPr/>
          </p:nvSpPr>
          <p:spPr bwMode="auto">
            <a:xfrm rot="4010506">
              <a:off x="11920042" y="5032820"/>
              <a:ext cx="2731426" cy="1527133"/>
            </a:xfrm>
            <a:prstGeom prst="arc">
              <a:avLst>
                <a:gd name="adj1" fmla="val 14243316"/>
                <a:gd name="adj2" fmla="val 0"/>
              </a:avLst>
            </a:prstGeom>
            <a:noFill/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lg" len="lg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ＭＳ Ｐゴシック" charset="0"/>
                <a:cs typeface="Helvetica Light" charset="0"/>
                <a:sym typeface="Helvetica Light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F270BCA-E361-694A-B712-59072E92CBCC}"/>
                </a:ext>
              </a:extLst>
            </p:cNvPr>
            <p:cNvCxnSpPr/>
            <p:nvPr/>
          </p:nvCxnSpPr>
          <p:spPr bwMode="auto">
            <a:xfrm>
              <a:off x="13613222" y="2834473"/>
              <a:ext cx="892456" cy="251875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40D2E59C-19C8-9A4F-80C5-DFE4FFEF3F5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108072" y="2852337"/>
              <a:ext cx="901496" cy="405398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077D09D-B36B-FE44-AB96-62BDB21566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772224" y="3171629"/>
              <a:ext cx="697241" cy="1074747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000E3F4-B3A5-8E4A-A08B-06774446412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155132" y="3044605"/>
              <a:ext cx="800381" cy="1260902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53975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1C246E9-A3CF-304A-BE51-82004573DFD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772224" y="4438371"/>
              <a:ext cx="696119" cy="752647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ABCD435-127B-2240-AB8E-A085CDC6A6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841485" y="5150889"/>
              <a:ext cx="683407" cy="171395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BBFE163D-5A2E-3146-B219-7B5058EDDAF2}"/>
                </a:ext>
              </a:extLst>
            </p:cNvPr>
            <p:cNvCxnSpPr>
              <a:cxnSpLocks/>
              <a:endCxn id="102" idx="1"/>
            </p:cNvCxnSpPr>
            <p:nvPr/>
          </p:nvCxnSpPr>
          <p:spPr bwMode="auto">
            <a:xfrm flipV="1">
              <a:off x="15108072" y="4817289"/>
              <a:ext cx="797977" cy="538330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5EB54F9-2AEB-3E45-A693-3DD252C9423E}"/>
                </a:ext>
              </a:extLst>
            </p:cNvPr>
            <p:cNvCxnSpPr>
              <a:cxnSpLocks/>
              <a:endCxn id="104" idx="1"/>
            </p:cNvCxnSpPr>
            <p:nvPr/>
          </p:nvCxnSpPr>
          <p:spPr bwMode="auto">
            <a:xfrm>
              <a:off x="15151441" y="4355722"/>
              <a:ext cx="804072" cy="2149409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42" name="TextBox 2">
              <a:extLst>
                <a:ext uri="{FF2B5EF4-FFF2-40B4-BE49-F238E27FC236}">
                  <a16:creationId xmlns:a16="http://schemas.microsoft.com/office/drawing/2014/main" id="{F094C6AA-F687-0B4B-9F5E-846C9395EE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4633135" y="5761992"/>
              <a:ext cx="582920" cy="522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3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6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2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Helvetica" pitchFamily="2" charset="0"/>
                  <a:ea typeface="ＭＳ Ｐゴシック" panose="020B0600070205080204" pitchFamily="34" charset="-128"/>
                  <a:cs typeface="Helvetica" pitchFamily="2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latin typeface="Tahoma" panose="020B0604030504040204" pitchFamily="34" charset="0"/>
                </a:rPr>
                <a:t>…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D710E24-B11C-DF4F-9338-33E59D4E6B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832089" y="7098946"/>
              <a:ext cx="683407" cy="171395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A79B89D0-1E38-3944-B704-0F663768C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180206" y="7334315"/>
              <a:ext cx="799581" cy="369104"/>
            </a:xfrm>
            <a:prstGeom prst="straightConnector1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miter lim="400000"/>
              <a:headEnd type="none" w="med" len="med"/>
              <a:tailEnd type="triangle" w="lg" len="lg"/>
            </a:ln>
            <a:effectLst>
              <a:outerShdw blurRad="38100" dist="25400" dir="5400000" algn="ctr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47" name="TextBox 9">
            <a:extLst>
              <a:ext uri="{FF2B5EF4-FFF2-40B4-BE49-F238E27FC236}">
                <a16:creationId xmlns:a16="http://schemas.microsoft.com/office/drawing/2014/main" id="{8F362934-63E7-EB4B-91D2-4C6BE80FB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971" y="3048000"/>
            <a:ext cx="3826689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employee-employer</a:t>
            </a:r>
          </a:p>
        </p:txBody>
      </p:sp>
      <p:sp>
        <p:nvSpPr>
          <p:cNvPr id="149" name="TextBox 9">
            <a:extLst>
              <a:ext uri="{FF2B5EF4-FFF2-40B4-BE49-F238E27FC236}">
                <a16:creationId xmlns:a16="http://schemas.microsoft.com/office/drawing/2014/main" id="{551752A9-DF3F-D242-996A-F86EB0D54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0606" y="2362200"/>
            <a:ext cx="4987263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  <a:ea typeface="Tahoma" pitchFamily="34" charset="0"/>
                <a:cs typeface="Tahoma" pitchFamily="34" charset="0"/>
              </a:rPr>
              <a:t>physician-patient-provider</a:t>
            </a:r>
          </a:p>
        </p:txBody>
      </p:sp>
      <p:sp>
        <p:nvSpPr>
          <p:cNvPr id="87" name="Rectangle 1">
            <a:extLst>
              <a:ext uri="{FF2B5EF4-FFF2-40B4-BE49-F238E27FC236}">
                <a16:creationId xmlns:a16="http://schemas.microsoft.com/office/drawing/2014/main" id="{2A39DDF1-34B5-7448-B0D4-1EFAD37748CA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4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47" grpId="0" animBg="1"/>
      <p:bldP spid="1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7A44-DE4A-8B4F-B216-E8C8221C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Anomaly Detection</a:t>
            </a:r>
          </a:p>
        </p:txBody>
      </p:sp>
      <p:sp>
        <p:nvSpPr>
          <p:cNvPr id="115" name="Rectangle 1">
            <a:extLst>
              <a:ext uri="{FF2B5EF4-FFF2-40B4-BE49-F238E27FC236}">
                <a16:creationId xmlns:a16="http://schemas.microsoft.com/office/drawing/2014/main" id="{B5DCDBD0-50AC-5A48-96C1-C4332AF406F9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16" name="TextBox 8">
            <a:extLst>
              <a:ext uri="{FF2B5EF4-FFF2-40B4-BE49-F238E27FC236}">
                <a16:creationId xmlns:a16="http://schemas.microsoft.com/office/drawing/2014/main" id="{3C032115-A744-AA4F-9B64-87BB723CE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431" y="2809877"/>
            <a:ext cx="142494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3200" dirty="0">
                <a:latin typeface="Baskerville" panose="02020502070401020303" pitchFamily="18" charset="0"/>
              </a:rPr>
              <a:t>[Survey] Graph-based Anomaly Detection and Description: A Survey. [Akoglu+] 					Data Mining and Knowledge Discovery (DAMI), May 2015.</a:t>
            </a:r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6357B7D0-68E1-2D4A-BF69-47EB02AA0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524001"/>
            <a:ext cx="16385370" cy="12858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Several surveys and tutorials:</a:t>
            </a:r>
          </a:p>
        </p:txBody>
      </p:sp>
      <p:sp>
        <p:nvSpPr>
          <p:cNvPr id="118" name="TextBox 8">
            <a:extLst>
              <a:ext uri="{FF2B5EF4-FFF2-40B4-BE49-F238E27FC236}">
                <a16:creationId xmlns:a16="http://schemas.microsoft.com/office/drawing/2014/main" id="{B414375E-5692-FF47-B70E-5A3F9526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431" y="4305880"/>
            <a:ext cx="148209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3200" dirty="0">
                <a:latin typeface="Baskerville" panose="02020502070401020303" pitchFamily="18" charset="0"/>
              </a:rPr>
              <a:t>[Tutorial] Fraud Detection through Graph-Based User Behavior Modeling. [</a:t>
            </a:r>
            <a:r>
              <a:rPr lang="en-US" altLang="en-US" sz="3200" dirty="0" err="1">
                <a:latin typeface="Baskerville" panose="02020502070401020303" pitchFamily="18" charset="0"/>
              </a:rPr>
              <a:t>Beutel</a:t>
            </a:r>
            <a:r>
              <a:rPr lang="en-US" altLang="en-US" sz="3200" dirty="0">
                <a:latin typeface="Baskerville" panose="02020502070401020303" pitchFamily="18" charset="0"/>
              </a:rPr>
              <a:t>+] 					ACM CCS 2015.</a:t>
            </a:r>
          </a:p>
        </p:txBody>
      </p:sp>
      <p:sp>
        <p:nvSpPr>
          <p:cNvPr id="119" name="TextBox 8">
            <a:extLst>
              <a:ext uri="{FF2B5EF4-FFF2-40B4-BE49-F238E27FC236}">
                <a16:creationId xmlns:a16="http://schemas.microsoft.com/office/drawing/2014/main" id="{2A89B586-003C-3947-ABCD-9DC320712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431" y="5801883"/>
            <a:ext cx="148209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3200" dirty="0">
                <a:latin typeface="Baskerville" panose="02020502070401020303" pitchFamily="18" charset="0"/>
              </a:rPr>
              <a:t>[Tutorial] Social Media Anomaly Detection: Challenges and Solutions. [Liu &amp; Chawla] 				ACM SIGKDD 2015.</a:t>
            </a:r>
          </a:p>
        </p:txBody>
      </p:sp>
      <p:sp>
        <p:nvSpPr>
          <p:cNvPr id="120" name="TextBox 8">
            <a:extLst>
              <a:ext uri="{FF2B5EF4-FFF2-40B4-BE49-F238E27FC236}">
                <a16:creationId xmlns:a16="http://schemas.microsoft.com/office/drawing/2014/main" id="{197F74FB-12F1-0C46-8F50-89FA3C385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431" y="7077467"/>
            <a:ext cx="148209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buFont typeface="Times New Roman" panose="02020603050405020304" pitchFamily="18" charset="0"/>
              <a:buNone/>
            </a:pPr>
            <a:r>
              <a:rPr lang="en-US" altLang="en-US" sz="3200" dirty="0">
                <a:latin typeface="Baskerville" panose="02020502070401020303" pitchFamily="18" charset="0"/>
              </a:rPr>
              <a:t>[Survey] False Information on Web and Social Media: A Survey. [Kumar &amp; Shah] 						arXiv:1804.08559</a:t>
            </a:r>
          </a:p>
        </p:txBody>
      </p:sp>
    </p:spTree>
    <p:extLst>
      <p:ext uri="{BB962C8B-B14F-4D97-AF65-F5344CB8AC3E}">
        <p14:creationId xmlns:p14="http://schemas.microsoft.com/office/powerpoint/2010/main" val="301746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F6733-A6E0-394A-8789-C350A31D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421E-3EDC-804D-AA98-E9E00DDC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30" y="1447797"/>
            <a:ext cx="16385370" cy="754380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</a:t>
            </a:r>
            <a:r>
              <a:rPr lang="en-US" dirty="0"/>
              <a:t>: Given </a:t>
            </a:r>
            <a:r>
              <a:rPr lang="en-US" dirty="0">
                <a:solidFill>
                  <a:srgbClr val="C00000"/>
                </a:solidFill>
              </a:rPr>
              <a:t>&lt;Data&gt;, </a:t>
            </a:r>
            <a:r>
              <a:rPr lang="en-US" dirty="0"/>
              <a:t>Find </a:t>
            </a:r>
            <a:r>
              <a:rPr lang="en-US" dirty="0">
                <a:solidFill>
                  <a:srgbClr val="C00000"/>
                </a:solidFill>
              </a:rPr>
              <a:t>&lt;Anomalies&gt; </a:t>
            </a:r>
            <a:r>
              <a:rPr lang="en-US" dirty="0" err="1">
                <a:solidFill>
                  <a:schemeClr val="tx1"/>
                </a:solidFill>
              </a:rPr>
              <a:t>s.t.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&lt;Constraints&gt;</a:t>
            </a: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&lt;Data&gt; : Graph </a:t>
            </a:r>
            <a:r>
              <a:rPr lang="en-US" dirty="0">
                <a:solidFill>
                  <a:srgbClr val="0070C0"/>
                </a:solidFill>
              </a:rPr>
              <a:t>heterogeneity</a:t>
            </a:r>
            <a:r>
              <a:rPr lang="en-US" dirty="0"/>
              <a:t> (node/edge labels, attributes, multi-		edges, edge weights, edge timestamps, etc.)</a:t>
            </a:r>
            <a:br>
              <a:rPr lang="en-US" dirty="0"/>
            </a:br>
            <a:r>
              <a:rPr lang="en-US" dirty="0"/>
              <a:t>				How or whether to “fold” </a:t>
            </a:r>
            <a:r>
              <a:rPr lang="en-US" dirty="0">
                <a:solidFill>
                  <a:srgbClr val="0070C0"/>
                </a:solidFill>
              </a:rPr>
              <a:t>meta-data</a:t>
            </a:r>
            <a:r>
              <a:rPr lang="en-US" dirty="0"/>
              <a:t> into a graph</a:t>
            </a:r>
          </a:p>
          <a:p>
            <a:pPr marL="742950" indent="-742950">
              <a:spcBef>
                <a:spcPts val="3000"/>
              </a:spcBef>
              <a:buFontTx/>
              <a:buAutoNum type="arabicPeriod"/>
            </a:pPr>
            <a:r>
              <a:rPr lang="en-US" dirty="0"/>
              <a:t>&lt;Anomalies&gt; : </a:t>
            </a:r>
            <a:r>
              <a:rPr lang="en-US" dirty="0">
                <a:solidFill>
                  <a:srgbClr val="0070C0"/>
                </a:solidFill>
              </a:rPr>
              <a:t>Definition/Formalization </a:t>
            </a:r>
            <a:r>
              <a:rPr lang="en-US" dirty="0"/>
              <a:t>of anomalies (e.g., group 			anomalies vs. anomalous groups)</a:t>
            </a:r>
            <a:br>
              <a:rPr lang="en-US" dirty="0"/>
            </a:br>
            <a:r>
              <a:rPr lang="en-US" dirty="0"/>
              <a:t>				Heterogeneity exacerbates the issue</a:t>
            </a:r>
          </a:p>
          <a:p>
            <a:pPr marL="742950" indent="-742950">
              <a:spcBef>
                <a:spcPts val="3000"/>
              </a:spcBef>
              <a:buAutoNum type="arabicPeriod"/>
            </a:pPr>
            <a:r>
              <a:rPr lang="en-US" dirty="0"/>
              <a:t>&lt;Constraints&gt; : System/Application </a:t>
            </a:r>
            <a:r>
              <a:rPr lang="en-US" dirty="0">
                <a:solidFill>
                  <a:srgbClr val="0070C0"/>
                </a:solidFill>
              </a:rPr>
              <a:t>requirements</a:t>
            </a:r>
            <a:r>
              <a:rPr lang="en-US" dirty="0"/>
              <a:t> e.g., distributed/ 		streaming/massive data, attribution (who), </a:t>
            </a:r>
            <a:r>
              <a:rPr lang="en-US" dirty="0" err="1"/>
              <a:t>explainability</a:t>
            </a:r>
            <a:r>
              <a:rPr lang="en-US" dirty="0"/>
              <a:t> (why)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8DD6011-8201-FE44-9363-E3DC715F2C19}"/>
              </a:ext>
            </a:extLst>
          </p:cNvPr>
          <p:cNvSpPr txBox="1">
            <a:spLocks/>
          </p:cNvSpPr>
          <p:nvPr/>
        </p:nvSpPr>
        <p:spPr bwMode="auto">
          <a:xfrm>
            <a:off x="211931" y="9318784"/>
            <a:ext cx="457214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584200" rtl="0" fontAlgn="base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53585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defRPr>
            </a:lvl1pPr>
            <a:lvl2pPr marL="457200" indent="-2286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2pPr>
            <a:lvl3pPr marL="914400" indent="-4572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3pPr>
            <a:lvl4pPr marL="1371600" indent="-6858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4pPr>
            <a:lvl5pPr marL="1828800" indent="-914400" algn="ctr" defTabSz="58420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5pPr>
            <a:lvl6pPr marL="22860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6pPr>
            <a:lvl7pPr marL="27432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7pPr>
            <a:lvl8pPr marL="32004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8pPr>
            <a:lvl9pPr marL="3657600" algn="l" defTabSz="457200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9pPr>
          </a:lstStyle>
          <a:p>
            <a:pPr>
              <a:defRPr/>
            </a:pPr>
            <a:fld id="{986F879B-B51B-8A46-B374-EDDEADF2A7F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 - Blank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White - Blank">
      <a:majorFont>
        <a:latin typeface="Helvetica Light"/>
        <a:ea typeface="ＭＳ Ｐゴシック"/>
        <a:cs typeface="Helvetica Light"/>
      </a:majorFont>
      <a:minorFont>
        <a:latin typeface="Helvetica Light"/>
        <a:ea typeface="ＭＳ Ｐゴシック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ＭＳ Ｐゴシック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ＭＳ Ｐゴシック" charset="0"/>
            <a:cs typeface="Helvetica Light" charset="0"/>
            <a:sym typeface="Helvetica Light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3860</Words>
  <Application>Microsoft Macintosh PowerPoint</Application>
  <PresentationFormat>Custom</PresentationFormat>
  <Paragraphs>751</Paragraphs>
  <Slides>54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Arial</vt:lpstr>
      <vt:lpstr>Baskerville</vt:lpstr>
      <vt:lpstr>Cambria Math</vt:lpstr>
      <vt:lpstr>Consolas</vt:lpstr>
      <vt:lpstr>Gill Sans</vt:lpstr>
      <vt:lpstr>Gill Sans MT</vt:lpstr>
      <vt:lpstr>Gill Sans SemiBold</vt:lpstr>
      <vt:lpstr>Helvetica Light</vt:lpstr>
      <vt:lpstr>Helvetica Neue</vt:lpstr>
      <vt:lpstr>Tahoma</vt:lpstr>
      <vt:lpstr>Times New Roman</vt:lpstr>
      <vt:lpstr>Wingdings</vt:lpstr>
      <vt:lpstr>White - Blank</vt:lpstr>
      <vt:lpstr>Bitmap Image</vt:lpstr>
      <vt:lpstr>Graph-Based  Anomaly Detection:  Problems, Algorithms and Applications</vt:lpstr>
      <vt:lpstr>Anomaly: That stands out</vt:lpstr>
      <vt:lpstr>Anomaly Detection: Many Use-cases</vt:lpstr>
      <vt:lpstr>Formalizing Anomaly Detection</vt:lpstr>
      <vt:lpstr>Formalizing Anomaly Detection</vt:lpstr>
      <vt:lpstr>Formalizing Anomaly Detection</vt:lpstr>
      <vt:lpstr>Graph-based Anomaly Detection</vt:lpstr>
      <vt:lpstr>Graph-based Anomaly Detection</vt:lpstr>
      <vt:lpstr>Challenges</vt:lpstr>
      <vt:lpstr>Outline</vt:lpstr>
      <vt:lpstr>Anomalous nodes (global)</vt:lpstr>
      <vt:lpstr>Anomalous nodes (global): OddBall</vt:lpstr>
      <vt:lpstr>Anomalous nodes (global): OddBall</vt:lpstr>
      <vt:lpstr>Anomalous nodes (global): OddBall</vt:lpstr>
      <vt:lpstr>Anomalous nodes (global): OddBall</vt:lpstr>
      <vt:lpstr>Outline</vt:lpstr>
      <vt:lpstr>Group anomalies (local)</vt:lpstr>
      <vt:lpstr>Group anomalies (local): FocusCO</vt:lpstr>
      <vt:lpstr>Group anomalies (local): FocusCO</vt:lpstr>
      <vt:lpstr>Group anomalies (local): FocusCO</vt:lpstr>
      <vt:lpstr>Group anomalies (local): FocusCO</vt:lpstr>
      <vt:lpstr>Group anomalies (local): FocusCO</vt:lpstr>
      <vt:lpstr>Group anomalies (local): FocusCO</vt:lpstr>
      <vt:lpstr>Outline</vt:lpstr>
      <vt:lpstr>Anomalous groups (collective)</vt:lpstr>
      <vt:lpstr>Anomalous groups (collective): AMEN</vt:lpstr>
      <vt:lpstr>Anomalous groups (collective): AMEN</vt:lpstr>
      <vt:lpstr>Anomalous groups (collective): AMEN</vt:lpstr>
      <vt:lpstr>Anomalous groups (collective): AMEN</vt:lpstr>
      <vt:lpstr>Anomalous groups (collective): AMEN</vt:lpstr>
      <vt:lpstr>Anomalous groups (collective): AMEN</vt:lpstr>
      <vt:lpstr>Anomalous groups (collective): AMEN</vt:lpstr>
      <vt:lpstr>Anomalous groups in malice detection</vt:lpstr>
      <vt:lpstr>Anomalous groups in malice detection</vt:lpstr>
      <vt:lpstr>Anomalous groups in malice detection</vt:lpstr>
      <vt:lpstr>Outline</vt:lpstr>
      <vt:lpstr>Anomalous graphs (System security)</vt:lpstr>
      <vt:lpstr>Anomalous graphs (System security)</vt:lpstr>
      <vt:lpstr>Anomalous graphs (System security)</vt:lpstr>
      <vt:lpstr>Anomalous graphs (System security)</vt:lpstr>
      <vt:lpstr>Anomalous graphs (System security)</vt:lpstr>
      <vt:lpstr>Anomalous graphs (System security)</vt:lpstr>
      <vt:lpstr>Anomalous graphs (Accounting)</vt:lpstr>
      <vt:lpstr>Anomalous graphs (Accounting)</vt:lpstr>
      <vt:lpstr>Anomalous graphs (Accounting)</vt:lpstr>
      <vt:lpstr>Anomalous graphs (Accounting)</vt:lpstr>
      <vt:lpstr>Anomalous graphs (Accounting)</vt:lpstr>
      <vt:lpstr>Anomalous graphs (Accounting)</vt:lpstr>
      <vt:lpstr>Anomalous graphs (Accounting)</vt:lpstr>
      <vt:lpstr>Outline</vt:lpstr>
      <vt:lpstr>Deep Anomaly Detection</vt:lpstr>
      <vt:lpstr>Deep Anomaly Detection</vt:lpstr>
      <vt:lpstr>Deep Anomaly Detection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Leman Akoglu</cp:lastModifiedBy>
  <cp:revision>316</cp:revision>
  <dcterms:modified xsi:type="dcterms:W3CDTF">2020-11-11T20:29:34Z</dcterms:modified>
</cp:coreProperties>
</file>